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7" r:id="rId2"/>
    <p:sldId id="257" r:id="rId3"/>
    <p:sldId id="258" r:id="rId4"/>
    <p:sldId id="259" r:id="rId5"/>
    <p:sldId id="289" r:id="rId6"/>
    <p:sldId id="273" r:id="rId7"/>
    <p:sldId id="261" r:id="rId8"/>
    <p:sldId id="274" r:id="rId9"/>
    <p:sldId id="290" r:id="rId10"/>
    <p:sldId id="296" r:id="rId11"/>
    <p:sldId id="262" r:id="rId12"/>
    <p:sldId id="264" r:id="rId13"/>
    <p:sldId id="263" r:id="rId14"/>
    <p:sldId id="271" r:id="rId15"/>
    <p:sldId id="268" r:id="rId16"/>
    <p:sldId id="269" r:id="rId17"/>
    <p:sldId id="291" r:id="rId18"/>
    <p:sldId id="297" r:id="rId19"/>
    <p:sldId id="284" r:id="rId20"/>
    <p:sldId id="286" r:id="rId21"/>
    <p:sldId id="288" r:id="rId22"/>
    <p:sldId id="272" r:id="rId2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300"/>
    <a:srgbClr val="159A34"/>
    <a:srgbClr val="9D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snapToObjects="1">
      <p:cViewPr varScale="1">
        <p:scale>
          <a:sx n="104" d="100"/>
          <a:sy n="104" d="100"/>
        </p:scale>
        <p:origin x="138"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AAC79-4D28-4371-996F-7645C042B7DF}" type="datetimeFigureOut">
              <a:rPr lang="sv-SE" smtClean="0"/>
              <a:t>2022-11-18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E9712-73D6-4FC4-8F10-22FF41B344D7}" type="slidenum">
              <a:rPr lang="sv-SE" smtClean="0"/>
              <a:t>‹#›</a:t>
            </a:fld>
            <a:endParaRPr lang="sv-SE"/>
          </a:p>
        </p:txBody>
      </p:sp>
    </p:spTree>
    <p:extLst>
      <p:ext uri="{BB962C8B-B14F-4D97-AF65-F5344CB8AC3E}">
        <p14:creationId xmlns:p14="http://schemas.microsoft.com/office/powerpoint/2010/main" val="241858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a:t>
            </a:r>
          </a:p>
          <a:p>
            <a:endParaRPr lang="sv-SE" dirty="0"/>
          </a:p>
          <a:p>
            <a:r>
              <a:rPr lang="sv-SE" dirty="0"/>
              <a:t>En grupp vi har haft väldigt stor nytta och glädje av</a:t>
            </a:r>
          </a:p>
          <a:p>
            <a:endParaRPr lang="sv-SE" dirty="0"/>
          </a:p>
          <a:p>
            <a:endParaRPr lang="sv-SE" dirty="0"/>
          </a:p>
          <a:p>
            <a:pPr marL="228600" indent="-228600">
              <a:buAutoNum type="arabicPlain" startAt="2013"/>
            </a:pPr>
            <a:r>
              <a:rPr lang="sv-SE" dirty="0"/>
              <a:t> Hälsofrämjande stadsplanering – skrift med Halmstad som exempel när vi jobbade med SMS-projektet (sociala aspekter och medborgardialog i stadsplaneringen)</a:t>
            </a:r>
          </a:p>
          <a:p>
            <a:pPr marL="0" indent="0">
              <a:buNone/>
            </a:pPr>
            <a:endParaRPr lang="sv-SE" dirty="0"/>
          </a:p>
          <a:p>
            <a:pPr marL="0" indent="0">
              <a:buNone/>
            </a:pPr>
            <a:r>
              <a:rPr lang="sv-SE" dirty="0"/>
              <a:t>2020 Tillitsfrämjande</a:t>
            </a:r>
          </a:p>
        </p:txBody>
      </p:sp>
      <p:sp>
        <p:nvSpPr>
          <p:cNvPr id="4" name="Platshållare för bildnummer 3"/>
          <p:cNvSpPr>
            <a:spLocks noGrp="1"/>
          </p:cNvSpPr>
          <p:nvPr>
            <p:ph type="sldNum" sz="quarter" idx="5"/>
          </p:nvPr>
        </p:nvSpPr>
        <p:spPr/>
        <p:txBody>
          <a:bodyPr/>
          <a:lstStyle/>
          <a:p>
            <a:fld id="{C5CE9712-73D6-4FC4-8F10-22FF41B344D7}" type="slidenum">
              <a:rPr lang="sv-SE" smtClean="0"/>
              <a:t>17</a:t>
            </a:fld>
            <a:endParaRPr lang="sv-SE"/>
          </a:p>
        </p:txBody>
      </p:sp>
    </p:spTree>
    <p:extLst>
      <p:ext uri="{BB962C8B-B14F-4D97-AF65-F5344CB8AC3E}">
        <p14:creationId xmlns:p14="http://schemas.microsoft.com/office/powerpoint/2010/main" val="350596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Frågan ställdes till medlemmarna i nätverket som svarade så här…</a:t>
            </a:r>
          </a:p>
        </p:txBody>
      </p:sp>
      <p:sp>
        <p:nvSpPr>
          <p:cNvPr id="4" name="Platshållare för bildnummer 3"/>
          <p:cNvSpPr>
            <a:spLocks noGrp="1"/>
          </p:cNvSpPr>
          <p:nvPr>
            <p:ph type="sldNum" sz="quarter" idx="5"/>
          </p:nvPr>
        </p:nvSpPr>
        <p:spPr/>
        <p:txBody>
          <a:bodyPr/>
          <a:lstStyle/>
          <a:p>
            <a:fld id="{C5CE9712-73D6-4FC4-8F10-22FF41B344D7}" type="slidenum">
              <a:rPr lang="sv-SE" smtClean="0"/>
              <a:t>19</a:t>
            </a:fld>
            <a:endParaRPr lang="sv-SE"/>
          </a:p>
        </p:txBody>
      </p:sp>
    </p:spTree>
    <p:extLst>
      <p:ext uri="{BB962C8B-B14F-4D97-AF65-F5344CB8AC3E}">
        <p14:creationId xmlns:p14="http://schemas.microsoft.com/office/powerpoint/2010/main" val="69018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BDF1FF-CB86-BE4C-A6D9-EABE37EA124D}"/>
              </a:ext>
            </a:extLst>
          </p:cNvPr>
          <p:cNvSpPr>
            <a:spLocks noGrp="1"/>
          </p:cNvSpPr>
          <p:nvPr>
            <p:ph type="ctrTitle" hasCustomPrompt="1"/>
          </p:nvPr>
        </p:nvSpPr>
        <p:spPr>
          <a:xfrm>
            <a:off x="1121229" y="889000"/>
            <a:ext cx="9144000" cy="2387600"/>
          </a:xfrm>
        </p:spPr>
        <p:txBody>
          <a:bodyPr anchor="b">
            <a:normAutofit/>
          </a:bodyPr>
          <a:lstStyle>
            <a:lvl1pPr algn="l">
              <a:defRPr sz="5400">
                <a:solidFill>
                  <a:srgbClr val="E98300"/>
                </a:solidFill>
              </a:defRPr>
            </a:lvl1pPr>
          </a:lstStyle>
          <a:p>
            <a:r>
              <a:rPr lang="sv-SE" dirty="0"/>
              <a:t>Klicka här för att ändra </a:t>
            </a:r>
            <a:br>
              <a:rPr lang="sv-SE" dirty="0"/>
            </a:br>
            <a:r>
              <a:rPr lang="sv-SE" dirty="0"/>
              <a:t>mall för rubrikformat</a:t>
            </a:r>
          </a:p>
        </p:txBody>
      </p:sp>
      <p:sp>
        <p:nvSpPr>
          <p:cNvPr id="3" name="Underrubrik 2">
            <a:extLst>
              <a:ext uri="{FF2B5EF4-FFF2-40B4-BE49-F238E27FC236}">
                <a16:creationId xmlns:a16="http://schemas.microsoft.com/office/drawing/2014/main" id="{D68992BB-2512-8945-9AD5-FFDCC941060B}"/>
              </a:ext>
            </a:extLst>
          </p:cNvPr>
          <p:cNvSpPr>
            <a:spLocks noGrp="1"/>
          </p:cNvSpPr>
          <p:nvPr>
            <p:ph type="subTitle" idx="1"/>
          </p:nvPr>
        </p:nvSpPr>
        <p:spPr>
          <a:xfrm>
            <a:off x="1121229" y="352697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3E0BCED2-1897-F04E-B943-048CE874AB78}"/>
              </a:ext>
            </a:extLst>
          </p:cNvPr>
          <p:cNvSpPr>
            <a:spLocks noGrp="1"/>
          </p:cNvSpPr>
          <p:nvPr>
            <p:ph type="dt" sz="half" idx="10"/>
          </p:nvPr>
        </p:nvSpPr>
        <p:spPr>
          <a:xfrm>
            <a:off x="6846971" y="6412795"/>
            <a:ext cx="2743200" cy="365125"/>
          </a:xfrm>
        </p:spPr>
        <p:txBody>
          <a:bodyPr/>
          <a:lstStyle>
            <a:lvl1pPr algn="r">
              <a:defRPr/>
            </a:lvl1pPr>
          </a:lstStyle>
          <a:p>
            <a:fld id="{3786E35F-3481-F245-B317-AE96983B26F2}" type="datetimeFigureOut">
              <a:rPr lang="sv-SE" smtClean="0"/>
              <a:pPr/>
              <a:t>2022-11-18</a:t>
            </a:fld>
            <a:endParaRPr lang="sv-SE"/>
          </a:p>
        </p:txBody>
      </p:sp>
      <p:sp>
        <p:nvSpPr>
          <p:cNvPr id="6" name="Platshållare för bildnummer 5">
            <a:extLst>
              <a:ext uri="{FF2B5EF4-FFF2-40B4-BE49-F238E27FC236}">
                <a16:creationId xmlns:a16="http://schemas.microsoft.com/office/drawing/2014/main" id="{53851098-4F4C-0140-9062-1AF6374C6020}"/>
              </a:ext>
            </a:extLst>
          </p:cNvPr>
          <p:cNvSpPr>
            <a:spLocks noGrp="1"/>
          </p:cNvSpPr>
          <p:nvPr>
            <p:ph type="sldNum" sz="quarter" idx="12"/>
          </p:nvPr>
        </p:nvSpPr>
        <p:spPr/>
        <p:txBody>
          <a:bodyPr/>
          <a:lstStyle/>
          <a:p>
            <a:fld id="{7E8E272D-8649-A741-9BC1-4DE8FEC6156C}" type="slidenum">
              <a:rPr lang="sv-SE" smtClean="0"/>
              <a:t>‹#›</a:t>
            </a:fld>
            <a:endParaRPr lang="sv-SE"/>
          </a:p>
        </p:txBody>
      </p:sp>
    </p:spTree>
    <p:extLst>
      <p:ext uri="{BB962C8B-B14F-4D97-AF65-F5344CB8AC3E}">
        <p14:creationId xmlns:p14="http://schemas.microsoft.com/office/powerpoint/2010/main" val="260087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AD7751B-C01F-9542-ACC2-5ABF3110D5D3}"/>
              </a:ext>
            </a:extLst>
          </p:cNvPr>
          <p:cNvSpPr>
            <a:spLocks noGrp="1"/>
          </p:cNvSpPr>
          <p:nvPr>
            <p:ph idx="1"/>
          </p:nvPr>
        </p:nvSpPr>
        <p:spPr>
          <a:xfrm>
            <a:off x="844959" y="1923599"/>
            <a:ext cx="9380709" cy="429878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CF5CDDD-7CB4-9A42-95A1-7E980F4CA5E1}"/>
              </a:ext>
            </a:extLst>
          </p:cNvPr>
          <p:cNvSpPr>
            <a:spLocks noGrp="1"/>
          </p:cNvSpPr>
          <p:nvPr>
            <p:ph type="dt" sz="half" idx="10"/>
          </p:nvPr>
        </p:nvSpPr>
        <p:spPr/>
        <p:txBody>
          <a:bodyPr/>
          <a:lstStyle/>
          <a:p>
            <a:fld id="{3786E35F-3481-F245-B317-AE96983B26F2}" type="datetimeFigureOut">
              <a:rPr lang="sv-SE" smtClean="0"/>
              <a:t>2022-11-18</a:t>
            </a:fld>
            <a:endParaRPr lang="sv-SE"/>
          </a:p>
        </p:txBody>
      </p:sp>
      <p:sp>
        <p:nvSpPr>
          <p:cNvPr id="6" name="Platshållare för bildnummer 5">
            <a:extLst>
              <a:ext uri="{FF2B5EF4-FFF2-40B4-BE49-F238E27FC236}">
                <a16:creationId xmlns:a16="http://schemas.microsoft.com/office/drawing/2014/main" id="{5060C6E6-F789-4544-8665-A6765C148761}"/>
              </a:ext>
            </a:extLst>
          </p:cNvPr>
          <p:cNvSpPr>
            <a:spLocks noGrp="1"/>
          </p:cNvSpPr>
          <p:nvPr>
            <p:ph type="sldNum" sz="quarter" idx="12"/>
          </p:nvPr>
        </p:nvSpPr>
        <p:spPr/>
        <p:txBody>
          <a:bodyPr/>
          <a:lstStyle/>
          <a:p>
            <a:fld id="{7E8E272D-8649-A741-9BC1-4DE8FEC6156C}" type="slidenum">
              <a:rPr lang="sv-SE" smtClean="0"/>
              <a:t>‹#›</a:t>
            </a:fld>
            <a:endParaRPr lang="sv-SE"/>
          </a:p>
        </p:txBody>
      </p:sp>
      <p:sp>
        <p:nvSpPr>
          <p:cNvPr id="9" name="Rubrik 1">
            <a:extLst>
              <a:ext uri="{FF2B5EF4-FFF2-40B4-BE49-F238E27FC236}">
                <a16:creationId xmlns:a16="http://schemas.microsoft.com/office/drawing/2014/main" id="{C818CDF2-BC1C-954C-B8AC-66E42EE5BF31}"/>
              </a:ext>
            </a:extLst>
          </p:cNvPr>
          <p:cNvSpPr>
            <a:spLocks noGrp="1"/>
          </p:cNvSpPr>
          <p:nvPr>
            <p:ph type="title"/>
          </p:nvPr>
        </p:nvSpPr>
        <p:spPr>
          <a:xfrm>
            <a:off x="839788" y="786038"/>
            <a:ext cx="10515600" cy="1031611"/>
          </a:xfrm>
        </p:spPr>
        <p:txBody>
          <a:bodyPr/>
          <a:lstStyle>
            <a:lvl1pPr>
              <a:defRPr>
                <a:solidFill>
                  <a:srgbClr val="E98300"/>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176290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493AFE02-5935-4245-8FF1-CADD2553C22E}"/>
              </a:ext>
            </a:extLst>
          </p:cNvPr>
          <p:cNvSpPr>
            <a:spLocks noGrp="1"/>
          </p:cNvSpPr>
          <p:nvPr>
            <p:ph type="dt" sz="half" idx="10"/>
          </p:nvPr>
        </p:nvSpPr>
        <p:spPr/>
        <p:txBody>
          <a:bodyPr/>
          <a:lstStyle/>
          <a:p>
            <a:fld id="{3786E35F-3481-F245-B317-AE96983B26F2}" type="datetimeFigureOut">
              <a:rPr lang="sv-SE" smtClean="0"/>
              <a:t>2022-11-18</a:t>
            </a:fld>
            <a:endParaRPr lang="sv-SE"/>
          </a:p>
        </p:txBody>
      </p:sp>
      <p:sp>
        <p:nvSpPr>
          <p:cNvPr id="7" name="Platshållare för bildnummer 6">
            <a:extLst>
              <a:ext uri="{FF2B5EF4-FFF2-40B4-BE49-F238E27FC236}">
                <a16:creationId xmlns:a16="http://schemas.microsoft.com/office/drawing/2014/main" id="{7F26EF5C-6376-2F46-B122-AEC55DC02A32}"/>
              </a:ext>
            </a:extLst>
          </p:cNvPr>
          <p:cNvSpPr>
            <a:spLocks noGrp="1"/>
          </p:cNvSpPr>
          <p:nvPr>
            <p:ph type="sldNum" sz="quarter" idx="12"/>
          </p:nvPr>
        </p:nvSpPr>
        <p:spPr/>
        <p:txBody>
          <a:bodyPr/>
          <a:lstStyle/>
          <a:p>
            <a:fld id="{7E8E272D-8649-A741-9BC1-4DE8FEC6156C}" type="slidenum">
              <a:rPr lang="sv-SE" smtClean="0"/>
              <a:t>‹#›</a:t>
            </a:fld>
            <a:endParaRPr lang="sv-SE"/>
          </a:p>
        </p:txBody>
      </p:sp>
      <p:sp>
        <p:nvSpPr>
          <p:cNvPr id="13" name="Rubrik 1">
            <a:extLst>
              <a:ext uri="{FF2B5EF4-FFF2-40B4-BE49-F238E27FC236}">
                <a16:creationId xmlns:a16="http://schemas.microsoft.com/office/drawing/2014/main" id="{C52ACC09-05D3-FD43-ACCC-2D86F982F073}"/>
              </a:ext>
            </a:extLst>
          </p:cNvPr>
          <p:cNvSpPr>
            <a:spLocks noGrp="1"/>
          </p:cNvSpPr>
          <p:nvPr>
            <p:ph type="title"/>
          </p:nvPr>
        </p:nvSpPr>
        <p:spPr>
          <a:xfrm>
            <a:off x="839788" y="786038"/>
            <a:ext cx="10515600" cy="1031611"/>
          </a:xfrm>
        </p:spPr>
        <p:txBody>
          <a:bodyPr/>
          <a:lstStyle>
            <a:lvl1pPr>
              <a:defRPr>
                <a:solidFill>
                  <a:srgbClr val="E98300"/>
                </a:solidFill>
              </a:defRPr>
            </a:lvl1pPr>
          </a:lstStyle>
          <a:p>
            <a:r>
              <a:rPr lang="sv-SE"/>
              <a:t>Klicka här för att ändra mall för rubrikformat</a:t>
            </a:r>
            <a:endParaRPr lang="sv-SE" dirty="0"/>
          </a:p>
        </p:txBody>
      </p:sp>
      <p:sp>
        <p:nvSpPr>
          <p:cNvPr id="14" name="Platshållare för innehåll 3">
            <a:extLst>
              <a:ext uri="{FF2B5EF4-FFF2-40B4-BE49-F238E27FC236}">
                <a16:creationId xmlns:a16="http://schemas.microsoft.com/office/drawing/2014/main" id="{539371ED-DBDC-6D45-BC64-7AC51F89BC89}"/>
              </a:ext>
            </a:extLst>
          </p:cNvPr>
          <p:cNvSpPr>
            <a:spLocks noGrp="1"/>
          </p:cNvSpPr>
          <p:nvPr>
            <p:ph sz="half" idx="14"/>
          </p:nvPr>
        </p:nvSpPr>
        <p:spPr>
          <a:xfrm>
            <a:off x="5645670" y="1923600"/>
            <a:ext cx="4513091" cy="4287078"/>
          </a:xfrm>
        </p:spPr>
        <p:txBody>
          <a:bodyPr/>
          <a:lstStyle>
            <a:lvl1pPr>
              <a:defRPr sz="2400"/>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Platshållare för innehåll 3">
            <a:extLst>
              <a:ext uri="{FF2B5EF4-FFF2-40B4-BE49-F238E27FC236}">
                <a16:creationId xmlns:a16="http://schemas.microsoft.com/office/drawing/2014/main" id="{35C66E67-EAA7-4444-BFEC-AB01AB7D2E36}"/>
              </a:ext>
            </a:extLst>
          </p:cNvPr>
          <p:cNvSpPr>
            <a:spLocks noGrp="1"/>
          </p:cNvSpPr>
          <p:nvPr>
            <p:ph sz="half" idx="16"/>
          </p:nvPr>
        </p:nvSpPr>
        <p:spPr>
          <a:xfrm>
            <a:off x="836612" y="1923600"/>
            <a:ext cx="4513091" cy="4287077"/>
          </a:xfrm>
        </p:spPr>
        <p:txBody>
          <a:bodyPr/>
          <a:lstStyle>
            <a:lvl1pPr>
              <a:defRPr sz="2400"/>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3010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B57EA1-0F00-AE44-BBDC-C754E4806138}"/>
              </a:ext>
            </a:extLst>
          </p:cNvPr>
          <p:cNvSpPr>
            <a:spLocks noGrp="1"/>
          </p:cNvSpPr>
          <p:nvPr>
            <p:ph type="title"/>
          </p:nvPr>
        </p:nvSpPr>
        <p:spPr>
          <a:xfrm>
            <a:off x="839788" y="786038"/>
            <a:ext cx="10515600" cy="1031611"/>
          </a:xfrm>
        </p:spPr>
        <p:txBody>
          <a:bodyPr/>
          <a:lstStyle>
            <a:lvl1pPr>
              <a:defRPr>
                <a:solidFill>
                  <a:srgbClr val="E98300"/>
                </a:solidFill>
              </a:defRPr>
            </a:lvl1pPr>
          </a:lstStyle>
          <a:p>
            <a:r>
              <a:rPr lang="sv-SE"/>
              <a:t>Klicka här för att ändra mall för rubrikformat</a:t>
            </a:r>
            <a:endParaRPr lang="sv-SE" dirty="0"/>
          </a:p>
        </p:txBody>
      </p:sp>
      <p:sp>
        <p:nvSpPr>
          <p:cNvPr id="7" name="Platshållare för datum 6">
            <a:extLst>
              <a:ext uri="{FF2B5EF4-FFF2-40B4-BE49-F238E27FC236}">
                <a16:creationId xmlns:a16="http://schemas.microsoft.com/office/drawing/2014/main" id="{454AAB28-F151-824C-A0AD-92F627D512E8}"/>
              </a:ext>
            </a:extLst>
          </p:cNvPr>
          <p:cNvSpPr>
            <a:spLocks noGrp="1"/>
          </p:cNvSpPr>
          <p:nvPr>
            <p:ph type="dt" sz="half" idx="10"/>
          </p:nvPr>
        </p:nvSpPr>
        <p:spPr/>
        <p:txBody>
          <a:bodyPr/>
          <a:lstStyle/>
          <a:p>
            <a:fld id="{3786E35F-3481-F245-B317-AE96983B26F2}" type="datetimeFigureOut">
              <a:rPr lang="sv-SE" smtClean="0"/>
              <a:t>2022-11-18</a:t>
            </a:fld>
            <a:endParaRPr lang="sv-SE"/>
          </a:p>
        </p:txBody>
      </p:sp>
      <p:sp>
        <p:nvSpPr>
          <p:cNvPr id="9" name="Platshållare för bildnummer 8">
            <a:extLst>
              <a:ext uri="{FF2B5EF4-FFF2-40B4-BE49-F238E27FC236}">
                <a16:creationId xmlns:a16="http://schemas.microsoft.com/office/drawing/2014/main" id="{BF7C8E83-360B-3F47-8645-760381189A41}"/>
              </a:ext>
            </a:extLst>
          </p:cNvPr>
          <p:cNvSpPr>
            <a:spLocks noGrp="1"/>
          </p:cNvSpPr>
          <p:nvPr>
            <p:ph type="sldNum" sz="quarter" idx="12"/>
          </p:nvPr>
        </p:nvSpPr>
        <p:spPr/>
        <p:txBody>
          <a:bodyPr/>
          <a:lstStyle/>
          <a:p>
            <a:fld id="{7E8E272D-8649-A741-9BC1-4DE8FEC6156C}" type="slidenum">
              <a:rPr lang="sv-SE" smtClean="0"/>
              <a:t>‹#›</a:t>
            </a:fld>
            <a:endParaRPr lang="sv-SE"/>
          </a:p>
        </p:txBody>
      </p:sp>
      <p:sp>
        <p:nvSpPr>
          <p:cNvPr id="10" name="Platshållare för text 2">
            <a:extLst>
              <a:ext uri="{FF2B5EF4-FFF2-40B4-BE49-F238E27FC236}">
                <a16:creationId xmlns:a16="http://schemas.microsoft.com/office/drawing/2014/main" id="{E984C958-247F-154F-83EE-07BCE4910BD8}"/>
              </a:ext>
            </a:extLst>
          </p:cNvPr>
          <p:cNvSpPr>
            <a:spLocks noGrp="1"/>
          </p:cNvSpPr>
          <p:nvPr>
            <p:ph type="body" idx="13"/>
          </p:nvPr>
        </p:nvSpPr>
        <p:spPr>
          <a:xfrm>
            <a:off x="5645670" y="1923599"/>
            <a:ext cx="45130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11" name="Platshållare för innehåll 3">
            <a:extLst>
              <a:ext uri="{FF2B5EF4-FFF2-40B4-BE49-F238E27FC236}">
                <a16:creationId xmlns:a16="http://schemas.microsoft.com/office/drawing/2014/main" id="{DA47671A-81ED-894F-B7DF-FE1BB0AF4E42}"/>
              </a:ext>
            </a:extLst>
          </p:cNvPr>
          <p:cNvSpPr>
            <a:spLocks noGrp="1"/>
          </p:cNvSpPr>
          <p:nvPr>
            <p:ph sz="half" idx="14"/>
          </p:nvPr>
        </p:nvSpPr>
        <p:spPr>
          <a:xfrm>
            <a:off x="5645670" y="2984274"/>
            <a:ext cx="4513091" cy="3226403"/>
          </a:xfrm>
        </p:spPr>
        <p:txBody>
          <a:bodyPr/>
          <a:lstStyle>
            <a:lvl1pPr>
              <a:defRPr sz="2400"/>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text 2">
            <a:extLst>
              <a:ext uri="{FF2B5EF4-FFF2-40B4-BE49-F238E27FC236}">
                <a16:creationId xmlns:a16="http://schemas.microsoft.com/office/drawing/2014/main" id="{45779F04-15D4-074C-9B82-E9ACCFEC6A91}"/>
              </a:ext>
            </a:extLst>
          </p:cNvPr>
          <p:cNvSpPr>
            <a:spLocks noGrp="1"/>
          </p:cNvSpPr>
          <p:nvPr>
            <p:ph type="body" idx="15"/>
          </p:nvPr>
        </p:nvSpPr>
        <p:spPr>
          <a:xfrm>
            <a:off x="836612" y="1923599"/>
            <a:ext cx="45130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13" name="Platshållare för innehåll 3">
            <a:extLst>
              <a:ext uri="{FF2B5EF4-FFF2-40B4-BE49-F238E27FC236}">
                <a16:creationId xmlns:a16="http://schemas.microsoft.com/office/drawing/2014/main" id="{6B80B791-B8F8-9843-A8B8-05BE2B51372A}"/>
              </a:ext>
            </a:extLst>
          </p:cNvPr>
          <p:cNvSpPr>
            <a:spLocks noGrp="1"/>
          </p:cNvSpPr>
          <p:nvPr>
            <p:ph sz="half" idx="16"/>
          </p:nvPr>
        </p:nvSpPr>
        <p:spPr>
          <a:xfrm>
            <a:off x="836612" y="2984274"/>
            <a:ext cx="4513091" cy="3226403"/>
          </a:xfrm>
        </p:spPr>
        <p:txBody>
          <a:bodyPr/>
          <a:lstStyle>
            <a:lvl1pPr>
              <a:defRPr sz="2400"/>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3387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94292DEC-B53B-7C44-993F-0E6DF8328A1E}"/>
              </a:ext>
            </a:extLst>
          </p:cNvPr>
          <p:cNvSpPr>
            <a:spLocks noGrp="1"/>
          </p:cNvSpPr>
          <p:nvPr>
            <p:ph type="dt" sz="half" idx="10"/>
          </p:nvPr>
        </p:nvSpPr>
        <p:spPr/>
        <p:txBody>
          <a:bodyPr/>
          <a:lstStyle/>
          <a:p>
            <a:fld id="{3786E35F-3481-F245-B317-AE96983B26F2}" type="datetimeFigureOut">
              <a:rPr lang="sv-SE" smtClean="0"/>
              <a:t>2022-11-18</a:t>
            </a:fld>
            <a:endParaRPr lang="sv-SE"/>
          </a:p>
        </p:txBody>
      </p:sp>
      <p:sp>
        <p:nvSpPr>
          <p:cNvPr id="5" name="Platshållare för bildnummer 4">
            <a:extLst>
              <a:ext uri="{FF2B5EF4-FFF2-40B4-BE49-F238E27FC236}">
                <a16:creationId xmlns:a16="http://schemas.microsoft.com/office/drawing/2014/main" id="{679AAB1D-5ADF-BA47-8841-22B782126B68}"/>
              </a:ext>
            </a:extLst>
          </p:cNvPr>
          <p:cNvSpPr>
            <a:spLocks noGrp="1"/>
          </p:cNvSpPr>
          <p:nvPr>
            <p:ph type="sldNum" sz="quarter" idx="12"/>
          </p:nvPr>
        </p:nvSpPr>
        <p:spPr/>
        <p:txBody>
          <a:bodyPr/>
          <a:lstStyle/>
          <a:p>
            <a:fld id="{7E8E272D-8649-A741-9BC1-4DE8FEC6156C}" type="slidenum">
              <a:rPr lang="sv-SE" smtClean="0"/>
              <a:t>‹#›</a:t>
            </a:fld>
            <a:endParaRPr lang="sv-SE"/>
          </a:p>
        </p:txBody>
      </p:sp>
      <p:sp>
        <p:nvSpPr>
          <p:cNvPr id="6" name="Rubrik 1">
            <a:extLst>
              <a:ext uri="{FF2B5EF4-FFF2-40B4-BE49-F238E27FC236}">
                <a16:creationId xmlns:a16="http://schemas.microsoft.com/office/drawing/2014/main" id="{654D2E50-3004-754E-B80C-BFE87BBC87B6}"/>
              </a:ext>
            </a:extLst>
          </p:cNvPr>
          <p:cNvSpPr>
            <a:spLocks noGrp="1"/>
          </p:cNvSpPr>
          <p:nvPr>
            <p:ph type="title"/>
          </p:nvPr>
        </p:nvSpPr>
        <p:spPr>
          <a:xfrm>
            <a:off x="839788" y="786038"/>
            <a:ext cx="10515600" cy="1031611"/>
          </a:xfrm>
        </p:spPr>
        <p:txBody>
          <a:bodyPr/>
          <a:lstStyle>
            <a:lvl1pPr>
              <a:defRPr>
                <a:solidFill>
                  <a:srgbClr val="E98300"/>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213327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D919F5D-5E70-C64D-8988-1CDEC656F565}"/>
              </a:ext>
            </a:extLst>
          </p:cNvPr>
          <p:cNvSpPr>
            <a:spLocks noGrp="1"/>
          </p:cNvSpPr>
          <p:nvPr>
            <p:ph type="dt" sz="half" idx="10"/>
          </p:nvPr>
        </p:nvSpPr>
        <p:spPr/>
        <p:txBody>
          <a:bodyPr/>
          <a:lstStyle/>
          <a:p>
            <a:fld id="{3786E35F-3481-F245-B317-AE96983B26F2}" type="datetimeFigureOut">
              <a:rPr lang="sv-SE" smtClean="0"/>
              <a:t>2022-11-18</a:t>
            </a:fld>
            <a:endParaRPr lang="sv-SE"/>
          </a:p>
        </p:txBody>
      </p:sp>
      <p:sp>
        <p:nvSpPr>
          <p:cNvPr id="4" name="Platshållare för bildnummer 3">
            <a:extLst>
              <a:ext uri="{FF2B5EF4-FFF2-40B4-BE49-F238E27FC236}">
                <a16:creationId xmlns:a16="http://schemas.microsoft.com/office/drawing/2014/main" id="{BDF1A8F4-C33E-DC42-9452-D51A022FF227}"/>
              </a:ext>
            </a:extLst>
          </p:cNvPr>
          <p:cNvSpPr>
            <a:spLocks noGrp="1"/>
          </p:cNvSpPr>
          <p:nvPr>
            <p:ph type="sldNum" sz="quarter" idx="12"/>
          </p:nvPr>
        </p:nvSpPr>
        <p:spPr/>
        <p:txBody>
          <a:bodyPr/>
          <a:lstStyle/>
          <a:p>
            <a:fld id="{7E8E272D-8649-A741-9BC1-4DE8FEC6156C}" type="slidenum">
              <a:rPr lang="sv-SE" smtClean="0"/>
              <a:t>‹#›</a:t>
            </a:fld>
            <a:endParaRPr lang="sv-SE"/>
          </a:p>
        </p:txBody>
      </p:sp>
    </p:spTree>
    <p:extLst>
      <p:ext uri="{BB962C8B-B14F-4D97-AF65-F5344CB8AC3E}">
        <p14:creationId xmlns:p14="http://schemas.microsoft.com/office/powerpoint/2010/main" val="3823063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79015-B0AB-344C-BCEA-E3C31B46CE39}"/>
              </a:ext>
            </a:extLst>
          </p:cNvPr>
          <p:cNvSpPr>
            <a:spLocks noGrp="1"/>
          </p:cNvSpPr>
          <p:nvPr>
            <p:ph type="title"/>
          </p:nvPr>
        </p:nvSpPr>
        <p:spPr>
          <a:xfrm>
            <a:off x="7423151" y="987425"/>
            <a:ext cx="3932237" cy="1600200"/>
          </a:xfrm>
        </p:spPr>
        <p:txBody>
          <a:bodyPr anchor="b"/>
          <a:lstStyle>
            <a:lvl1pPr>
              <a:defRPr sz="3200">
                <a:solidFill>
                  <a:srgbClr val="E98300"/>
                </a:solidFill>
              </a:defRPr>
            </a:lvl1pPr>
          </a:lstStyle>
          <a:p>
            <a:r>
              <a:rPr lang="sv-SE"/>
              <a:t>Klicka här för att ändra mall för rubrikformat</a:t>
            </a:r>
            <a:endParaRPr lang="sv-SE" dirty="0"/>
          </a:p>
        </p:txBody>
      </p:sp>
      <p:sp>
        <p:nvSpPr>
          <p:cNvPr id="3" name="Platshållare för bild 2">
            <a:extLst>
              <a:ext uri="{FF2B5EF4-FFF2-40B4-BE49-F238E27FC236}">
                <a16:creationId xmlns:a16="http://schemas.microsoft.com/office/drawing/2014/main" id="{B2C6136A-421C-7F47-A82B-A615E91DF852}"/>
              </a:ext>
            </a:extLst>
          </p:cNvPr>
          <p:cNvSpPr>
            <a:spLocks noGrp="1"/>
          </p:cNvSpPr>
          <p:nvPr>
            <p:ph type="pic" idx="1"/>
          </p:nvPr>
        </p:nvSpPr>
        <p:spPr>
          <a:xfrm>
            <a:off x="987920" y="987425"/>
            <a:ext cx="6172200" cy="52238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F0D4D850-88BB-3343-ABEC-E25F8698B963}"/>
              </a:ext>
            </a:extLst>
          </p:cNvPr>
          <p:cNvSpPr>
            <a:spLocks noGrp="1"/>
          </p:cNvSpPr>
          <p:nvPr>
            <p:ph type="body" sz="half" idx="2"/>
          </p:nvPr>
        </p:nvSpPr>
        <p:spPr>
          <a:xfrm>
            <a:off x="7423152" y="2905125"/>
            <a:ext cx="3932236" cy="2235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231B96B-6FD0-B54F-88E4-8702AC17F158}"/>
              </a:ext>
            </a:extLst>
          </p:cNvPr>
          <p:cNvSpPr>
            <a:spLocks noGrp="1"/>
          </p:cNvSpPr>
          <p:nvPr>
            <p:ph type="dt" sz="half" idx="10"/>
          </p:nvPr>
        </p:nvSpPr>
        <p:spPr/>
        <p:txBody>
          <a:bodyPr/>
          <a:lstStyle/>
          <a:p>
            <a:fld id="{3786E35F-3481-F245-B317-AE96983B26F2}" type="datetimeFigureOut">
              <a:rPr lang="sv-SE" smtClean="0"/>
              <a:t>2022-11-18</a:t>
            </a:fld>
            <a:endParaRPr lang="sv-SE"/>
          </a:p>
        </p:txBody>
      </p:sp>
      <p:sp>
        <p:nvSpPr>
          <p:cNvPr id="7" name="Platshållare för bildnummer 6">
            <a:extLst>
              <a:ext uri="{FF2B5EF4-FFF2-40B4-BE49-F238E27FC236}">
                <a16:creationId xmlns:a16="http://schemas.microsoft.com/office/drawing/2014/main" id="{0EF8490D-8070-4441-8A5E-23BC8644F814}"/>
              </a:ext>
            </a:extLst>
          </p:cNvPr>
          <p:cNvSpPr>
            <a:spLocks noGrp="1"/>
          </p:cNvSpPr>
          <p:nvPr>
            <p:ph type="sldNum" sz="quarter" idx="12"/>
          </p:nvPr>
        </p:nvSpPr>
        <p:spPr/>
        <p:txBody>
          <a:bodyPr/>
          <a:lstStyle/>
          <a:p>
            <a:fld id="{7E8E272D-8649-A741-9BC1-4DE8FEC6156C}" type="slidenum">
              <a:rPr lang="sv-SE" smtClean="0"/>
              <a:t>‹#›</a:t>
            </a:fld>
            <a:endParaRPr lang="sv-SE"/>
          </a:p>
        </p:txBody>
      </p:sp>
    </p:spTree>
    <p:extLst>
      <p:ext uri="{BB962C8B-B14F-4D97-AF65-F5344CB8AC3E}">
        <p14:creationId xmlns:p14="http://schemas.microsoft.com/office/powerpoint/2010/main" val="1748420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D98318A-4D03-A143-AE95-C177AD323E64}"/>
              </a:ext>
            </a:extLst>
          </p:cNvPr>
          <p:cNvSpPr/>
          <p:nvPr userDrawn="1"/>
        </p:nvSpPr>
        <p:spPr>
          <a:xfrm>
            <a:off x="-1" y="6468269"/>
            <a:ext cx="11232445" cy="389732"/>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rubrik 1">
            <a:extLst>
              <a:ext uri="{FF2B5EF4-FFF2-40B4-BE49-F238E27FC236}">
                <a16:creationId xmlns:a16="http://schemas.microsoft.com/office/drawing/2014/main" id="{8693186D-FF60-FD48-926C-4DB97A265E0E}"/>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41B82FD-D94A-5B4B-A649-9404F16EAD8F}"/>
              </a:ext>
            </a:extLst>
          </p:cNvPr>
          <p:cNvSpPr>
            <a:spLocks noGrp="1"/>
          </p:cNvSpPr>
          <p:nvPr>
            <p:ph type="body" idx="1"/>
          </p:nvPr>
        </p:nvSpPr>
        <p:spPr>
          <a:xfrm>
            <a:off x="838200" y="2370137"/>
            <a:ext cx="10515600" cy="4351338"/>
          </a:xfrm>
          <a:prstGeom prst="rect">
            <a:avLst/>
          </a:prstGeom>
        </p:spPr>
        <p:txBody>
          <a:bodyPr vert="horz" lIns="91440" tIns="45720" rIns="91440" bIns="45720" rtlCol="0">
            <a:normAutofit/>
          </a:bodyPr>
          <a:lstStyle/>
          <a:p>
            <a:pPr lvl="0"/>
            <a:r>
              <a:rPr lang="sv-SE" dirty="0"/>
              <a:t> </a:t>
            </a:r>
            <a:r>
              <a:rPr lang="sv-SE" dirty="0" err="1"/>
              <a:t>he</a:t>
            </a:r>
            <a:r>
              <a:rPr lang="sv-SE" dirty="0"/>
              <a:t> </a:t>
            </a:r>
          </a:p>
          <a:p>
            <a:pPr lvl="0"/>
            <a:r>
              <a:rPr lang="sv-SE" dirty="0"/>
              <a:t>e</a:t>
            </a:r>
          </a:p>
        </p:txBody>
      </p:sp>
      <p:sp>
        <p:nvSpPr>
          <p:cNvPr id="4" name="Platshållare för datum 3">
            <a:extLst>
              <a:ext uri="{FF2B5EF4-FFF2-40B4-BE49-F238E27FC236}">
                <a16:creationId xmlns:a16="http://schemas.microsoft.com/office/drawing/2014/main" id="{873C7877-09D0-A249-B776-202FB121B734}"/>
              </a:ext>
            </a:extLst>
          </p:cNvPr>
          <p:cNvSpPr>
            <a:spLocks noGrp="1"/>
          </p:cNvSpPr>
          <p:nvPr>
            <p:ph type="dt" sz="half" idx="2"/>
          </p:nvPr>
        </p:nvSpPr>
        <p:spPr>
          <a:xfrm>
            <a:off x="8820627" y="6412795"/>
            <a:ext cx="2743200" cy="365125"/>
          </a:xfrm>
          <a:prstGeom prst="rect">
            <a:avLst/>
          </a:prstGeom>
        </p:spPr>
        <p:txBody>
          <a:bodyPr vert="horz" lIns="91440" tIns="45720" rIns="91440" bIns="45720" rtlCol="0" anchor="ctr"/>
          <a:lstStyle>
            <a:lvl1pPr algn="l">
              <a:defRPr sz="1000" b="0" i="0">
                <a:solidFill>
                  <a:schemeClr val="bg1"/>
                </a:solidFill>
                <a:latin typeface="Lato" panose="020F0502020204030203" pitchFamily="34" charset="77"/>
              </a:defRPr>
            </a:lvl1pPr>
          </a:lstStyle>
          <a:p>
            <a:fld id="{3786E35F-3481-F245-B317-AE96983B26F2}" type="datetimeFigureOut">
              <a:rPr lang="sv-SE" smtClean="0"/>
              <a:pPr/>
              <a:t>2022-11-18</a:t>
            </a:fld>
            <a:endParaRPr lang="sv-SE" dirty="0"/>
          </a:p>
        </p:txBody>
      </p:sp>
      <p:sp>
        <p:nvSpPr>
          <p:cNvPr id="6" name="Platshållare för bildnummer 5">
            <a:extLst>
              <a:ext uri="{FF2B5EF4-FFF2-40B4-BE49-F238E27FC236}">
                <a16:creationId xmlns:a16="http://schemas.microsoft.com/office/drawing/2014/main" id="{98F339FB-8B49-1C42-8198-F14880DB8DD6}"/>
              </a:ext>
            </a:extLst>
          </p:cNvPr>
          <p:cNvSpPr>
            <a:spLocks noGrp="1"/>
          </p:cNvSpPr>
          <p:nvPr>
            <p:ph type="sldNum" sz="quarter" idx="4"/>
          </p:nvPr>
        </p:nvSpPr>
        <p:spPr>
          <a:xfrm>
            <a:off x="239483" y="6412795"/>
            <a:ext cx="2743200" cy="365125"/>
          </a:xfrm>
          <a:prstGeom prst="rect">
            <a:avLst/>
          </a:prstGeom>
        </p:spPr>
        <p:txBody>
          <a:bodyPr vert="horz" lIns="91440" tIns="45720" rIns="91440" bIns="45720" rtlCol="0" anchor="ctr"/>
          <a:lstStyle>
            <a:lvl1pPr algn="l">
              <a:defRPr sz="1200" b="0" i="0">
                <a:solidFill>
                  <a:schemeClr val="bg1"/>
                </a:solidFill>
                <a:latin typeface="Lato" panose="020F0502020204030203" pitchFamily="34" charset="77"/>
              </a:defRPr>
            </a:lvl1pPr>
          </a:lstStyle>
          <a:p>
            <a:fld id="{7E8E272D-8649-A741-9BC1-4DE8FEC6156C}" type="slidenum">
              <a:rPr lang="sv-SE" smtClean="0"/>
              <a:pPr/>
              <a:t>‹#›</a:t>
            </a:fld>
            <a:endParaRPr lang="sv-SE" dirty="0"/>
          </a:p>
        </p:txBody>
      </p:sp>
      <p:sp>
        <p:nvSpPr>
          <p:cNvPr id="12" name="Triangel 11">
            <a:extLst>
              <a:ext uri="{FF2B5EF4-FFF2-40B4-BE49-F238E27FC236}">
                <a16:creationId xmlns:a16="http://schemas.microsoft.com/office/drawing/2014/main" id="{68D0E6B2-CCD3-7A46-9274-769FABD8978F}"/>
              </a:ext>
            </a:extLst>
          </p:cNvPr>
          <p:cNvSpPr/>
          <p:nvPr userDrawn="1"/>
        </p:nvSpPr>
        <p:spPr>
          <a:xfrm>
            <a:off x="9549948" y="5238044"/>
            <a:ext cx="2642052" cy="161995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28E50797-B674-1047-A55F-3CBC0A458FF4}"/>
              </a:ext>
            </a:extLst>
          </p:cNvPr>
          <p:cNvPicPr>
            <a:picLocks noChangeAspect="1"/>
          </p:cNvPicPr>
          <p:nvPr userDrawn="1"/>
        </p:nvPicPr>
        <p:blipFill>
          <a:blip r:embed="rId9"/>
          <a:stretch>
            <a:fillRect/>
          </a:stretch>
        </p:blipFill>
        <p:spPr>
          <a:xfrm>
            <a:off x="10269624" y="5204177"/>
            <a:ext cx="1684754" cy="1619956"/>
          </a:xfrm>
          <a:prstGeom prst="rect">
            <a:avLst/>
          </a:prstGeom>
        </p:spPr>
      </p:pic>
    </p:spTree>
    <p:extLst>
      <p:ext uri="{BB962C8B-B14F-4D97-AF65-F5344CB8AC3E}">
        <p14:creationId xmlns:p14="http://schemas.microsoft.com/office/powerpoint/2010/main" val="4149783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l" defTabSz="914400" rtl="0" eaLnBrk="1" latinLnBrk="0" hangingPunct="1">
        <a:lnSpc>
          <a:spcPct val="90000"/>
        </a:lnSpc>
        <a:spcBef>
          <a:spcPct val="0"/>
        </a:spcBef>
        <a:buNone/>
        <a:defRPr sz="3600" kern="1200">
          <a:solidFill>
            <a:srgbClr val="E9830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Tx/>
        <a:buBlip>
          <a:blip r:embed="rId10">
            <a:extLst>
              <a:ext uri="{96DAC541-7B7A-43D3-8B79-37D633B846F1}">
                <asvg:svgBlip xmlns:asvg="http://schemas.microsoft.com/office/drawing/2016/SVG/main" r:embed="rId11"/>
              </a:ext>
            </a:extLst>
          </a:blip>
        </a:buBlip>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1E96C4A1-04A1-49A6-B048-3F635C2FC399}"/>
              </a:ext>
            </a:extLst>
          </p:cNvPr>
          <p:cNvSpPr txBox="1"/>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sv-SE" dirty="0"/>
          </a:p>
        </p:txBody>
      </p:sp>
    </p:spTree>
    <p:extLst>
      <p:ext uri="{BB962C8B-B14F-4D97-AF65-F5344CB8AC3E}">
        <p14:creationId xmlns:p14="http://schemas.microsoft.com/office/powerpoint/2010/main" val="2059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46CED3A-AD34-48A0-9635-82A035F9F50A}"/>
              </a:ext>
            </a:extLst>
          </p:cNvPr>
          <p:cNvSpPr>
            <a:spLocks noGrp="1"/>
          </p:cNvSpPr>
          <p:nvPr>
            <p:ph type="title"/>
          </p:nvPr>
        </p:nvSpPr>
        <p:spPr>
          <a:xfrm>
            <a:off x="839788" y="786038"/>
            <a:ext cx="10515600" cy="1031611"/>
          </a:xfrm>
        </p:spPr>
        <p:txBody>
          <a:bodyPr anchor="ctr">
            <a:normAutofit/>
          </a:bodyPr>
          <a:lstStyle/>
          <a:p>
            <a:r>
              <a:rPr lang="sv-SE" dirty="0"/>
              <a:t>Ackrediterad medlem</a:t>
            </a:r>
          </a:p>
        </p:txBody>
      </p:sp>
      <p:sp>
        <p:nvSpPr>
          <p:cNvPr id="2" name="Platshållare för innehåll 1">
            <a:extLst>
              <a:ext uri="{FF2B5EF4-FFF2-40B4-BE49-F238E27FC236}">
                <a16:creationId xmlns:a16="http://schemas.microsoft.com/office/drawing/2014/main" id="{CB38B504-0488-4BE8-96B2-C6D0BF319137}"/>
              </a:ext>
            </a:extLst>
          </p:cNvPr>
          <p:cNvSpPr>
            <a:spLocks noGrp="1"/>
          </p:cNvSpPr>
          <p:nvPr>
            <p:ph sz="half" idx="16"/>
          </p:nvPr>
        </p:nvSpPr>
        <p:spPr>
          <a:xfrm>
            <a:off x="836612" y="1923600"/>
            <a:ext cx="4513091" cy="4287077"/>
          </a:xfrm>
        </p:spPr>
        <p:txBody>
          <a:bodyPr>
            <a:normAutofit/>
          </a:bodyPr>
          <a:lstStyle/>
          <a:p>
            <a:r>
              <a:rPr lang="sv-SE" dirty="0"/>
              <a:t>Healthy Cities Sverige har lämnat in en ansökan för Fas VII</a:t>
            </a:r>
          </a:p>
          <a:p>
            <a:r>
              <a:rPr lang="sv-SE" dirty="0"/>
              <a:t>Ansökan beskriver hur vårt nätverk möter upp mål och strategier inom WHO:s europeiska Healthy Cities nätverk </a:t>
            </a:r>
          </a:p>
          <a:p>
            <a:r>
              <a:rPr lang="sv-SE" dirty="0"/>
              <a:t>Healthy Cities Sveriges ansökan godkändes och vi är nu ackrediterad som medlem för Fas VII (2019-2025)</a:t>
            </a:r>
          </a:p>
          <a:p>
            <a:endParaRPr lang="sv-SE" dirty="0"/>
          </a:p>
        </p:txBody>
      </p:sp>
      <p:pic>
        <p:nvPicPr>
          <p:cNvPr id="5" name="Bildobjekt 4">
            <a:extLst>
              <a:ext uri="{FF2B5EF4-FFF2-40B4-BE49-F238E27FC236}">
                <a16:creationId xmlns:a16="http://schemas.microsoft.com/office/drawing/2014/main" id="{6C4BB91B-C4DE-44BB-BFE9-1FDAC0620825}"/>
              </a:ext>
            </a:extLst>
          </p:cNvPr>
          <p:cNvPicPr>
            <a:picLocks noChangeAspect="1"/>
          </p:cNvPicPr>
          <p:nvPr/>
        </p:nvPicPr>
        <p:blipFill>
          <a:blip r:embed="rId2"/>
          <a:stretch>
            <a:fillRect/>
          </a:stretch>
        </p:blipFill>
        <p:spPr>
          <a:xfrm>
            <a:off x="6096000" y="1019055"/>
            <a:ext cx="3531596" cy="5014143"/>
          </a:xfrm>
          <a:prstGeom prst="rect">
            <a:avLst/>
          </a:prstGeom>
          <a:ln>
            <a:solidFill>
              <a:schemeClr val="tx2"/>
            </a:solidFill>
          </a:ln>
        </p:spPr>
      </p:pic>
    </p:spTree>
    <p:extLst>
      <p:ext uri="{BB962C8B-B14F-4D97-AF65-F5344CB8AC3E}">
        <p14:creationId xmlns:p14="http://schemas.microsoft.com/office/powerpoint/2010/main" val="61994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ktangel 61">
            <a:extLst>
              <a:ext uri="{FF2B5EF4-FFF2-40B4-BE49-F238E27FC236}">
                <a16:creationId xmlns:a16="http://schemas.microsoft.com/office/drawing/2014/main" id="{CBFF1857-05A8-4079-A5D6-6DD3ABA0425F}"/>
              </a:ext>
            </a:extLst>
          </p:cNvPr>
          <p:cNvSpPr/>
          <p:nvPr/>
        </p:nvSpPr>
        <p:spPr>
          <a:xfrm>
            <a:off x="5524500" y="6172200"/>
            <a:ext cx="439102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25B89B7E-E8B7-4B0B-A874-1CE3F900D7A2}"/>
              </a:ext>
            </a:extLst>
          </p:cNvPr>
          <p:cNvSpPr>
            <a:spLocks noGrp="1"/>
          </p:cNvSpPr>
          <p:nvPr>
            <p:ph type="title"/>
          </p:nvPr>
        </p:nvSpPr>
        <p:spPr/>
        <p:txBody>
          <a:bodyPr/>
          <a:lstStyle/>
          <a:p>
            <a:r>
              <a:rPr lang="sv-SE" dirty="0">
                <a:latin typeface="Lato" panose="020F0502020204030203" pitchFamily="34" charset="0"/>
              </a:rPr>
              <a:t>Svenska Healthy Cities-nätverket</a:t>
            </a:r>
          </a:p>
        </p:txBody>
      </p:sp>
      <p:sp>
        <p:nvSpPr>
          <p:cNvPr id="6" name="Platshållare för text 5">
            <a:extLst>
              <a:ext uri="{FF2B5EF4-FFF2-40B4-BE49-F238E27FC236}">
                <a16:creationId xmlns:a16="http://schemas.microsoft.com/office/drawing/2014/main" id="{4F74864E-CABD-434C-B765-B2CBF81FBEEC}"/>
              </a:ext>
            </a:extLst>
          </p:cNvPr>
          <p:cNvSpPr>
            <a:spLocks noGrp="1"/>
          </p:cNvSpPr>
          <p:nvPr>
            <p:ph type="body" sz="half" idx="2"/>
          </p:nvPr>
        </p:nvSpPr>
        <p:spPr>
          <a:xfrm>
            <a:off x="7445626" y="2962811"/>
            <a:ext cx="3932236" cy="3225337"/>
          </a:xfrm>
        </p:spPr>
        <p:txBody>
          <a:bodyPr>
            <a:normAutofit/>
          </a:bodyPr>
          <a:lstStyle/>
          <a:p>
            <a:pPr marL="285750" indent="-285750">
              <a:buFont typeface="Arial" panose="020B0604020202020204" pitchFamily="34" charset="0"/>
              <a:buChar char="•"/>
            </a:pPr>
            <a:r>
              <a:rPr lang="sv-SE" dirty="0">
                <a:latin typeface="Lato Light" panose="020F0302020204030203" pitchFamily="34" charset="0"/>
              </a:rPr>
              <a:t>Grundades 2004</a:t>
            </a:r>
          </a:p>
          <a:p>
            <a:pPr marL="285750" indent="-285750">
              <a:buFont typeface="Arial" panose="020B0604020202020204" pitchFamily="34" charset="0"/>
              <a:buChar char="•"/>
            </a:pPr>
            <a:r>
              <a:rPr lang="sv-SE" dirty="0">
                <a:latin typeface="Lato Light" panose="020F0302020204030203" pitchFamily="34" charset="0"/>
              </a:rPr>
              <a:t>Medlemmar: 16 kommuner och 4 regioner</a:t>
            </a:r>
          </a:p>
          <a:p>
            <a:pPr marL="285750" indent="-285750">
              <a:buFont typeface="Arial" panose="020B0604020202020204" pitchFamily="34" charset="0"/>
              <a:buChar char="•"/>
            </a:pPr>
            <a:r>
              <a:rPr lang="sv-SE" dirty="0">
                <a:latin typeface="Lato Light" panose="020F0302020204030203" pitchFamily="34" charset="0"/>
              </a:rPr>
              <a:t>Ideell förening - medlemsfinansierad</a:t>
            </a:r>
          </a:p>
          <a:p>
            <a:pPr marL="285750" indent="-285750">
              <a:buFont typeface="Arial" panose="020B0604020202020204" pitchFamily="34" charset="0"/>
              <a:buChar char="•"/>
            </a:pPr>
            <a:r>
              <a:rPr lang="sv-SE" dirty="0">
                <a:latin typeface="Lato Light" panose="020F0302020204030203" pitchFamily="34" charset="0"/>
              </a:rPr>
              <a:t>Roterande ordförandeskap samt värdkommun</a:t>
            </a:r>
          </a:p>
          <a:p>
            <a:pPr marL="285750" indent="-285750">
              <a:buFont typeface="Arial" panose="020B0604020202020204" pitchFamily="34" charset="0"/>
              <a:buChar char="•"/>
            </a:pPr>
            <a:r>
              <a:rPr lang="sv-SE" dirty="0">
                <a:latin typeface="Lato Light" panose="020F0302020204030203" pitchFamily="34" charset="0"/>
              </a:rPr>
              <a:t>Styrelse med politiker</a:t>
            </a:r>
          </a:p>
          <a:p>
            <a:endParaRPr lang="sv-SE" dirty="0"/>
          </a:p>
        </p:txBody>
      </p:sp>
      <p:sp>
        <p:nvSpPr>
          <p:cNvPr id="61" name="Rektangel 60">
            <a:extLst>
              <a:ext uri="{FF2B5EF4-FFF2-40B4-BE49-F238E27FC236}">
                <a16:creationId xmlns:a16="http://schemas.microsoft.com/office/drawing/2014/main" id="{355F0476-FFE5-4322-A2E4-C6BE92AED2F3}"/>
              </a:ext>
            </a:extLst>
          </p:cNvPr>
          <p:cNvSpPr/>
          <p:nvPr/>
        </p:nvSpPr>
        <p:spPr>
          <a:xfrm>
            <a:off x="0" y="13088"/>
            <a:ext cx="6172200" cy="684491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3704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276A82-EE78-44C2-BAE8-7B1DC1F0ACE5}"/>
              </a:ext>
            </a:extLst>
          </p:cNvPr>
          <p:cNvSpPr>
            <a:spLocks noGrp="1"/>
          </p:cNvSpPr>
          <p:nvPr>
            <p:ph type="title"/>
          </p:nvPr>
        </p:nvSpPr>
        <p:spPr>
          <a:xfrm>
            <a:off x="839788" y="598056"/>
            <a:ext cx="10515600" cy="1031611"/>
          </a:xfrm>
        </p:spPr>
        <p:txBody>
          <a:bodyPr/>
          <a:lstStyle/>
          <a:p>
            <a:r>
              <a:rPr lang="sv-SE" sz="3200" dirty="0">
                <a:latin typeface="Lato" panose="020F0502020204030203" pitchFamily="34" charset="0"/>
              </a:rPr>
              <a:t>Styrelsen</a:t>
            </a:r>
          </a:p>
        </p:txBody>
      </p:sp>
      <p:sp>
        <p:nvSpPr>
          <p:cNvPr id="4" name="Ellips 3">
            <a:extLst>
              <a:ext uri="{FF2B5EF4-FFF2-40B4-BE49-F238E27FC236}">
                <a16:creationId xmlns:a16="http://schemas.microsoft.com/office/drawing/2014/main" id="{930B89AC-CBD1-49E0-B6AD-7E0F1AC9B474}"/>
              </a:ext>
            </a:extLst>
          </p:cNvPr>
          <p:cNvSpPr/>
          <p:nvPr/>
        </p:nvSpPr>
        <p:spPr>
          <a:xfrm>
            <a:off x="8736768" y="1740324"/>
            <a:ext cx="1413534" cy="141413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F18D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2" name="Ellips 11">
            <a:extLst>
              <a:ext uri="{FF2B5EF4-FFF2-40B4-BE49-F238E27FC236}">
                <a16:creationId xmlns:a16="http://schemas.microsoft.com/office/drawing/2014/main" id="{CA62004A-0942-49D2-B426-5F4B2216E783}"/>
              </a:ext>
            </a:extLst>
          </p:cNvPr>
          <p:cNvSpPr/>
          <p:nvPr/>
        </p:nvSpPr>
        <p:spPr>
          <a:xfrm>
            <a:off x="1527104" y="1697798"/>
            <a:ext cx="1413534" cy="141413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F18D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3" name="Ellips 12">
            <a:extLst>
              <a:ext uri="{FF2B5EF4-FFF2-40B4-BE49-F238E27FC236}">
                <a16:creationId xmlns:a16="http://schemas.microsoft.com/office/drawing/2014/main" id="{32BD5389-FA00-4183-B4EE-9188F26A465C}"/>
              </a:ext>
            </a:extLst>
          </p:cNvPr>
          <p:cNvSpPr/>
          <p:nvPr/>
        </p:nvSpPr>
        <p:spPr>
          <a:xfrm>
            <a:off x="6424294" y="1740324"/>
            <a:ext cx="1413534" cy="141413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18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021F0B08-4BEB-4F64-8C5D-9FBEB064FD35}"/>
              </a:ext>
            </a:extLst>
          </p:cNvPr>
          <p:cNvSpPr/>
          <p:nvPr/>
        </p:nvSpPr>
        <p:spPr>
          <a:xfrm>
            <a:off x="3975699" y="1737078"/>
            <a:ext cx="1413534" cy="141413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24A6A1E1-DA95-425A-99A2-19D2AA96FAF1}"/>
              </a:ext>
            </a:extLst>
          </p:cNvPr>
          <p:cNvSpPr/>
          <p:nvPr/>
        </p:nvSpPr>
        <p:spPr>
          <a:xfrm>
            <a:off x="5313688" y="4080612"/>
            <a:ext cx="1413534" cy="141413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18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B1BE461-77D3-4481-AC3E-F249B3BCF3A3}"/>
              </a:ext>
            </a:extLst>
          </p:cNvPr>
          <p:cNvSpPr/>
          <p:nvPr/>
        </p:nvSpPr>
        <p:spPr>
          <a:xfrm>
            <a:off x="7837827" y="4080612"/>
            <a:ext cx="1413534" cy="141413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18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93F9F2A3-ED92-43BD-8A80-5D04751D47BB}"/>
              </a:ext>
            </a:extLst>
          </p:cNvPr>
          <p:cNvSpPr/>
          <p:nvPr/>
        </p:nvSpPr>
        <p:spPr>
          <a:xfrm>
            <a:off x="2789549" y="4080612"/>
            <a:ext cx="1413534" cy="141413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18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9E0B44FD-F87A-425E-BDF0-98A2D7B85AE3}"/>
              </a:ext>
            </a:extLst>
          </p:cNvPr>
          <p:cNvSpPr txBox="1"/>
          <p:nvPr/>
        </p:nvSpPr>
        <p:spPr>
          <a:xfrm>
            <a:off x="3932053" y="3244101"/>
            <a:ext cx="1519638" cy="646331"/>
          </a:xfrm>
          <a:prstGeom prst="rect">
            <a:avLst/>
          </a:prstGeom>
          <a:noFill/>
        </p:spPr>
        <p:txBody>
          <a:bodyPr wrap="square" rtlCol="0">
            <a:spAutoFit/>
          </a:bodyPr>
          <a:lstStyle/>
          <a:p>
            <a:pPr algn="ctr"/>
            <a:r>
              <a:rPr lang="sv-SE" sz="1200" dirty="0">
                <a:latin typeface="Lato Light" panose="020F0302020204030203" pitchFamily="34" charset="0"/>
              </a:rPr>
              <a:t>Monica Hanson (S)</a:t>
            </a:r>
            <a:br>
              <a:rPr lang="sv-SE" sz="1200" dirty="0">
                <a:latin typeface="Lato Light" panose="020F0302020204030203" pitchFamily="34" charset="0"/>
              </a:rPr>
            </a:br>
            <a:r>
              <a:rPr lang="sv-SE" sz="1200" i="1" dirty="0">
                <a:latin typeface="Lato Light" panose="020F0302020204030203" pitchFamily="34" charset="0"/>
              </a:rPr>
              <a:t>Vice ordförande</a:t>
            </a:r>
          </a:p>
          <a:p>
            <a:pPr algn="ctr"/>
            <a:r>
              <a:rPr lang="sv-SE" sz="1200" i="1" dirty="0">
                <a:latin typeface="Lato Light" panose="020F0302020204030203" pitchFamily="34" charset="0"/>
              </a:rPr>
              <a:t>Trollhättans Stad</a:t>
            </a:r>
          </a:p>
        </p:txBody>
      </p:sp>
      <p:sp>
        <p:nvSpPr>
          <p:cNvPr id="20" name="textruta 19">
            <a:extLst>
              <a:ext uri="{FF2B5EF4-FFF2-40B4-BE49-F238E27FC236}">
                <a16:creationId xmlns:a16="http://schemas.microsoft.com/office/drawing/2014/main" id="{014A6393-E45E-4DD6-BD29-133116A0DB2C}"/>
              </a:ext>
            </a:extLst>
          </p:cNvPr>
          <p:cNvSpPr txBox="1"/>
          <p:nvPr/>
        </p:nvSpPr>
        <p:spPr>
          <a:xfrm>
            <a:off x="1608064" y="3221136"/>
            <a:ext cx="1413534" cy="646331"/>
          </a:xfrm>
          <a:prstGeom prst="rect">
            <a:avLst/>
          </a:prstGeom>
          <a:noFill/>
        </p:spPr>
        <p:txBody>
          <a:bodyPr wrap="square" rtlCol="0">
            <a:spAutoFit/>
          </a:bodyPr>
          <a:lstStyle/>
          <a:p>
            <a:pPr algn="ctr"/>
            <a:r>
              <a:rPr lang="sv-SE" sz="1200" dirty="0">
                <a:latin typeface="Lato Light" panose="020F0302020204030203" pitchFamily="34" charset="0"/>
              </a:rPr>
              <a:t>Frida Trollmyr (S)</a:t>
            </a:r>
            <a:br>
              <a:rPr lang="sv-SE" sz="1200" dirty="0">
                <a:latin typeface="Lato Light" panose="020F0302020204030203" pitchFamily="34" charset="0"/>
              </a:rPr>
            </a:br>
            <a:r>
              <a:rPr lang="sv-SE" sz="1200" i="1" dirty="0">
                <a:latin typeface="Lato Light" panose="020F0302020204030203" pitchFamily="34" charset="0"/>
              </a:rPr>
              <a:t>Ordförande </a:t>
            </a:r>
          </a:p>
          <a:p>
            <a:pPr algn="ctr"/>
            <a:r>
              <a:rPr lang="sv-SE" sz="1200" i="1" dirty="0">
                <a:latin typeface="Lato Light" panose="020F0302020204030203" pitchFamily="34" charset="0"/>
              </a:rPr>
              <a:t>Malmö Stad</a:t>
            </a:r>
          </a:p>
        </p:txBody>
      </p:sp>
      <p:sp>
        <p:nvSpPr>
          <p:cNvPr id="21" name="textruta 20">
            <a:extLst>
              <a:ext uri="{FF2B5EF4-FFF2-40B4-BE49-F238E27FC236}">
                <a16:creationId xmlns:a16="http://schemas.microsoft.com/office/drawing/2014/main" id="{30DC6725-0B84-4E24-8F78-FE74F8FD0068}"/>
              </a:ext>
            </a:extLst>
          </p:cNvPr>
          <p:cNvSpPr txBox="1"/>
          <p:nvPr/>
        </p:nvSpPr>
        <p:spPr>
          <a:xfrm>
            <a:off x="6424294" y="3221136"/>
            <a:ext cx="1519637" cy="646331"/>
          </a:xfrm>
          <a:prstGeom prst="rect">
            <a:avLst/>
          </a:prstGeom>
          <a:noFill/>
        </p:spPr>
        <p:txBody>
          <a:bodyPr wrap="square" rtlCol="0">
            <a:spAutoFit/>
          </a:bodyPr>
          <a:lstStyle/>
          <a:p>
            <a:pPr algn="ctr"/>
            <a:r>
              <a:rPr lang="sv-SE" sz="1200" dirty="0">
                <a:latin typeface="Lato Light" panose="020F0302020204030203" pitchFamily="34" charset="0"/>
              </a:rPr>
              <a:t>Camilla </a:t>
            </a:r>
            <a:r>
              <a:rPr lang="sv-SE" sz="1200" dirty="0" err="1">
                <a:latin typeface="Lato Light" panose="020F0302020204030203" pitchFamily="34" charset="0"/>
              </a:rPr>
              <a:t>Neptune</a:t>
            </a:r>
            <a:r>
              <a:rPr lang="sv-SE" sz="1200" dirty="0">
                <a:latin typeface="Lato Light" panose="020F0302020204030203" pitchFamily="34" charset="0"/>
              </a:rPr>
              <a:t> (L)</a:t>
            </a:r>
            <a:br>
              <a:rPr lang="sv-SE" sz="1200" dirty="0">
                <a:latin typeface="Lato Light" panose="020F0302020204030203" pitchFamily="34" charset="0"/>
              </a:rPr>
            </a:br>
            <a:r>
              <a:rPr lang="sv-SE" sz="1200" i="1" dirty="0">
                <a:latin typeface="Lato Light" panose="020F0302020204030203" pitchFamily="34" charset="0"/>
              </a:rPr>
              <a:t>Ledamot</a:t>
            </a:r>
          </a:p>
          <a:p>
            <a:pPr algn="ctr"/>
            <a:r>
              <a:rPr lang="sv-SE" sz="1200" i="1" dirty="0">
                <a:latin typeface="Lato Light" panose="020F0302020204030203" pitchFamily="34" charset="0"/>
              </a:rPr>
              <a:t>Lunds kommun</a:t>
            </a:r>
          </a:p>
        </p:txBody>
      </p:sp>
      <p:sp>
        <p:nvSpPr>
          <p:cNvPr id="22" name="textruta 21">
            <a:extLst>
              <a:ext uri="{FF2B5EF4-FFF2-40B4-BE49-F238E27FC236}">
                <a16:creationId xmlns:a16="http://schemas.microsoft.com/office/drawing/2014/main" id="{AABD71EF-820E-4FD0-B107-32B15CF5C032}"/>
              </a:ext>
            </a:extLst>
          </p:cNvPr>
          <p:cNvSpPr txBox="1"/>
          <p:nvPr/>
        </p:nvSpPr>
        <p:spPr>
          <a:xfrm>
            <a:off x="8854387" y="3244101"/>
            <a:ext cx="1514797" cy="646331"/>
          </a:xfrm>
          <a:prstGeom prst="rect">
            <a:avLst/>
          </a:prstGeom>
          <a:noFill/>
        </p:spPr>
        <p:txBody>
          <a:bodyPr wrap="square" rtlCol="0">
            <a:spAutoFit/>
          </a:bodyPr>
          <a:lstStyle/>
          <a:p>
            <a:pPr algn="ctr"/>
            <a:r>
              <a:rPr lang="sv-SE" sz="1200" dirty="0">
                <a:latin typeface="Lato Light" panose="020F0302020204030203" pitchFamily="34" charset="0"/>
              </a:rPr>
              <a:t>Fredrik Hansson (S)</a:t>
            </a:r>
            <a:br>
              <a:rPr lang="sv-SE" sz="1200" dirty="0">
                <a:latin typeface="Lato Light" panose="020F0302020204030203" pitchFamily="34" charset="0"/>
              </a:rPr>
            </a:br>
            <a:r>
              <a:rPr lang="sv-SE" sz="1200" i="1" dirty="0">
                <a:latin typeface="Lato Light" panose="020F0302020204030203" pitchFamily="34" charset="0"/>
              </a:rPr>
              <a:t>Ledamot</a:t>
            </a:r>
          </a:p>
          <a:p>
            <a:pPr algn="ctr"/>
            <a:r>
              <a:rPr lang="sv-SE" sz="1200" i="1" dirty="0">
                <a:latin typeface="Lato Light" panose="020F0302020204030203" pitchFamily="34" charset="0"/>
              </a:rPr>
              <a:t>Luleå kommun </a:t>
            </a:r>
          </a:p>
        </p:txBody>
      </p:sp>
      <p:sp>
        <p:nvSpPr>
          <p:cNvPr id="23" name="textruta 22">
            <a:extLst>
              <a:ext uri="{FF2B5EF4-FFF2-40B4-BE49-F238E27FC236}">
                <a16:creationId xmlns:a16="http://schemas.microsoft.com/office/drawing/2014/main" id="{C443F7BD-C933-41F6-8F3E-F3813FC27E5B}"/>
              </a:ext>
            </a:extLst>
          </p:cNvPr>
          <p:cNvSpPr txBox="1"/>
          <p:nvPr/>
        </p:nvSpPr>
        <p:spPr>
          <a:xfrm>
            <a:off x="2909293" y="5611256"/>
            <a:ext cx="1413534" cy="646331"/>
          </a:xfrm>
          <a:prstGeom prst="rect">
            <a:avLst/>
          </a:prstGeom>
          <a:noFill/>
        </p:spPr>
        <p:txBody>
          <a:bodyPr wrap="square" rtlCol="0">
            <a:spAutoFit/>
          </a:bodyPr>
          <a:lstStyle/>
          <a:p>
            <a:pPr algn="ctr"/>
            <a:r>
              <a:rPr lang="sv-SE" sz="1200" dirty="0">
                <a:latin typeface="Lato Light" panose="020F0302020204030203" pitchFamily="34" charset="0"/>
              </a:rPr>
              <a:t>Iréne Karlsson (C)</a:t>
            </a:r>
            <a:br>
              <a:rPr lang="sv-SE" sz="1200" dirty="0">
                <a:latin typeface="Lato Light" panose="020F0302020204030203" pitchFamily="34" charset="0"/>
              </a:rPr>
            </a:br>
            <a:r>
              <a:rPr lang="sv-SE" sz="1200" i="1" dirty="0">
                <a:latin typeface="Lato Light" panose="020F0302020204030203" pitchFamily="34" charset="0"/>
              </a:rPr>
              <a:t>Ledamot</a:t>
            </a:r>
          </a:p>
          <a:p>
            <a:pPr algn="ctr"/>
            <a:r>
              <a:rPr lang="sv-SE" sz="1200" i="1" dirty="0">
                <a:latin typeface="Lato Light" panose="020F0302020204030203" pitchFamily="34" charset="0"/>
              </a:rPr>
              <a:t>Vara kommun</a:t>
            </a:r>
          </a:p>
        </p:txBody>
      </p:sp>
      <p:sp>
        <p:nvSpPr>
          <p:cNvPr id="24" name="textruta 23">
            <a:extLst>
              <a:ext uri="{FF2B5EF4-FFF2-40B4-BE49-F238E27FC236}">
                <a16:creationId xmlns:a16="http://schemas.microsoft.com/office/drawing/2014/main" id="{B9A97E52-E166-4857-B1A4-BFA90FF24C39}"/>
              </a:ext>
            </a:extLst>
          </p:cNvPr>
          <p:cNvSpPr txBox="1"/>
          <p:nvPr/>
        </p:nvSpPr>
        <p:spPr>
          <a:xfrm>
            <a:off x="5142184" y="5618575"/>
            <a:ext cx="1907631" cy="646331"/>
          </a:xfrm>
          <a:prstGeom prst="rect">
            <a:avLst/>
          </a:prstGeom>
          <a:noFill/>
        </p:spPr>
        <p:txBody>
          <a:bodyPr wrap="square" rtlCol="0">
            <a:spAutoFit/>
          </a:bodyPr>
          <a:lstStyle/>
          <a:p>
            <a:pPr algn="ctr"/>
            <a:r>
              <a:rPr lang="sv-SE" sz="1200" dirty="0" err="1">
                <a:latin typeface="Lato Light" panose="020F0302020204030203" pitchFamily="34" charset="0"/>
              </a:rPr>
              <a:t>Behcet</a:t>
            </a:r>
            <a:r>
              <a:rPr lang="sv-SE" sz="1200" dirty="0">
                <a:latin typeface="Lato Light" panose="020F0302020204030203" pitchFamily="34" charset="0"/>
              </a:rPr>
              <a:t> </a:t>
            </a:r>
            <a:r>
              <a:rPr lang="sv-SE" sz="1200" dirty="0" err="1">
                <a:latin typeface="Lato Light" panose="020F0302020204030203" pitchFamily="34" charset="0"/>
              </a:rPr>
              <a:t>Barsom</a:t>
            </a:r>
            <a:r>
              <a:rPr lang="sv-SE" sz="1200" dirty="0">
                <a:latin typeface="Lato Light" panose="020F0302020204030203" pitchFamily="34" charset="0"/>
              </a:rPr>
              <a:t> (KD)</a:t>
            </a:r>
            <a:br>
              <a:rPr lang="sv-SE" sz="1200" dirty="0">
                <a:latin typeface="Lato Light" panose="020F0302020204030203" pitchFamily="34" charset="0"/>
              </a:rPr>
            </a:br>
            <a:r>
              <a:rPr lang="sv-SE" sz="1200" i="1" dirty="0">
                <a:latin typeface="Lato Light" panose="020F0302020204030203" pitchFamily="34" charset="0"/>
              </a:rPr>
              <a:t>Ledamot</a:t>
            </a:r>
          </a:p>
          <a:p>
            <a:pPr algn="ctr"/>
            <a:r>
              <a:rPr lang="sv-SE" sz="1200" i="1" dirty="0">
                <a:latin typeface="Lato Light" panose="020F0302020204030203" pitchFamily="34" charset="0"/>
              </a:rPr>
              <a:t>Region Örebro län</a:t>
            </a:r>
          </a:p>
        </p:txBody>
      </p:sp>
      <p:sp>
        <p:nvSpPr>
          <p:cNvPr id="25" name="textruta 24">
            <a:extLst>
              <a:ext uri="{FF2B5EF4-FFF2-40B4-BE49-F238E27FC236}">
                <a16:creationId xmlns:a16="http://schemas.microsoft.com/office/drawing/2014/main" id="{EBEB133F-A4AE-4E6B-809E-094583652545}"/>
              </a:ext>
            </a:extLst>
          </p:cNvPr>
          <p:cNvSpPr txBox="1"/>
          <p:nvPr/>
        </p:nvSpPr>
        <p:spPr>
          <a:xfrm>
            <a:off x="7732320" y="5607956"/>
            <a:ext cx="1907631" cy="646331"/>
          </a:xfrm>
          <a:prstGeom prst="rect">
            <a:avLst/>
          </a:prstGeom>
          <a:noFill/>
        </p:spPr>
        <p:txBody>
          <a:bodyPr wrap="square" rtlCol="0">
            <a:spAutoFit/>
          </a:bodyPr>
          <a:lstStyle/>
          <a:p>
            <a:pPr algn="ctr"/>
            <a:r>
              <a:rPr lang="sv-SE" sz="1200" dirty="0">
                <a:latin typeface="Lato Light" panose="020F0302020204030203" pitchFamily="34" charset="0"/>
              </a:rPr>
              <a:t>Ulf </a:t>
            </a:r>
            <a:r>
              <a:rPr lang="sv-SE" sz="1200" dirty="0" err="1">
                <a:latin typeface="Lato Light" panose="020F0302020204030203" pitchFamily="34" charset="0"/>
              </a:rPr>
              <a:t>Hanstål</a:t>
            </a:r>
            <a:r>
              <a:rPr lang="sv-SE" sz="1200" dirty="0">
                <a:latin typeface="Lato Light" panose="020F0302020204030203" pitchFamily="34" charset="0"/>
              </a:rPr>
              <a:t> (M)</a:t>
            </a:r>
            <a:br>
              <a:rPr lang="sv-SE" sz="1200" dirty="0">
                <a:latin typeface="Lato Light" panose="020F0302020204030203" pitchFamily="34" charset="0"/>
              </a:rPr>
            </a:br>
            <a:r>
              <a:rPr lang="sv-SE" sz="1200" i="1" dirty="0">
                <a:latin typeface="Lato Light" panose="020F0302020204030203" pitchFamily="34" charset="0"/>
              </a:rPr>
              <a:t>Ledamot</a:t>
            </a:r>
          </a:p>
          <a:p>
            <a:pPr algn="ctr"/>
            <a:r>
              <a:rPr lang="sv-SE" sz="1200" i="1" dirty="0">
                <a:latin typeface="Lato Light" panose="020F0302020204030203" pitchFamily="34" charset="0"/>
              </a:rPr>
              <a:t>Västra Götalandsregionen</a:t>
            </a:r>
          </a:p>
        </p:txBody>
      </p:sp>
    </p:spTree>
    <p:extLst>
      <p:ext uri="{BB962C8B-B14F-4D97-AF65-F5344CB8AC3E}">
        <p14:creationId xmlns:p14="http://schemas.microsoft.com/office/powerpoint/2010/main" val="164181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F7E2360-C4AE-4360-934D-30E682B331E4}"/>
              </a:ext>
            </a:extLst>
          </p:cNvPr>
          <p:cNvSpPr/>
          <p:nvPr/>
        </p:nvSpPr>
        <p:spPr>
          <a:xfrm>
            <a:off x="5524500" y="6172200"/>
            <a:ext cx="439102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445BB8B-107C-42BC-B28C-C6C631189C9B}"/>
              </a:ext>
            </a:extLst>
          </p:cNvPr>
          <p:cNvSpPr>
            <a:spLocks noGrp="1"/>
          </p:cNvSpPr>
          <p:nvPr>
            <p:ph type="title"/>
          </p:nvPr>
        </p:nvSpPr>
        <p:spPr>
          <a:xfrm>
            <a:off x="7423151" y="431099"/>
            <a:ext cx="3932237" cy="1600200"/>
          </a:xfrm>
        </p:spPr>
        <p:txBody>
          <a:bodyPr/>
          <a:lstStyle/>
          <a:p>
            <a:r>
              <a:rPr lang="sv-SE" dirty="0">
                <a:latin typeface="Lato" panose="020F0502020204030203" pitchFamily="34" charset="0"/>
              </a:rPr>
              <a:t>Koppling till det internationella arbetet</a:t>
            </a:r>
            <a:endParaRPr lang="sv-SE" dirty="0"/>
          </a:p>
        </p:txBody>
      </p:sp>
      <p:sp>
        <p:nvSpPr>
          <p:cNvPr id="4" name="Platshållare för text 3">
            <a:extLst>
              <a:ext uri="{FF2B5EF4-FFF2-40B4-BE49-F238E27FC236}">
                <a16:creationId xmlns:a16="http://schemas.microsoft.com/office/drawing/2014/main" id="{29015A99-54EC-43BE-BDB9-5888DA18D75D}"/>
              </a:ext>
            </a:extLst>
          </p:cNvPr>
          <p:cNvSpPr>
            <a:spLocks noGrp="1"/>
          </p:cNvSpPr>
          <p:nvPr>
            <p:ph type="body" sz="half" idx="2"/>
          </p:nvPr>
        </p:nvSpPr>
        <p:spPr>
          <a:xfrm>
            <a:off x="7423152" y="2296355"/>
            <a:ext cx="3932236" cy="3232575"/>
          </a:xfrm>
        </p:spPr>
        <p:txBody>
          <a:bodyPr>
            <a:noAutofit/>
          </a:bodyPr>
          <a:lstStyle/>
          <a:p>
            <a:pPr marL="285750" indent="-285750">
              <a:buFont typeface="Arial" panose="020B0604020202020204" pitchFamily="34" charset="0"/>
              <a:buChar char="•"/>
            </a:pPr>
            <a:r>
              <a:rPr lang="sv-SE" dirty="0">
                <a:latin typeface="Lato Light" panose="020F0302020204030203" pitchFamily="34" charset="0"/>
              </a:rPr>
              <a:t>Arbeta utifrån Healthy Cities internationella mål och strategier</a:t>
            </a:r>
          </a:p>
          <a:p>
            <a:pPr marL="285750" indent="-285750">
              <a:buFont typeface="Arial" panose="020B0604020202020204" pitchFamily="34" charset="0"/>
              <a:buChar char="•"/>
            </a:pPr>
            <a:r>
              <a:rPr lang="sv-SE" dirty="0">
                <a:latin typeface="Lato Light" panose="020F0302020204030203" pitchFamily="34" charset="0"/>
              </a:rPr>
              <a:t>Internationella konferenser</a:t>
            </a:r>
          </a:p>
          <a:p>
            <a:pPr marL="285750" indent="-285750">
              <a:buFont typeface="Arial" panose="020B0604020202020204" pitchFamily="34" charset="0"/>
              <a:buChar char="•"/>
            </a:pPr>
            <a:r>
              <a:rPr lang="sv-SE" dirty="0">
                <a:latin typeface="Lato Light" panose="020F0302020204030203" pitchFamily="34" charset="0"/>
              </a:rPr>
              <a:t>Webbinarium </a:t>
            </a:r>
          </a:p>
          <a:p>
            <a:pPr marL="285750" indent="-285750">
              <a:buFont typeface="Arial" panose="020B0604020202020204" pitchFamily="34" charset="0"/>
              <a:buChar char="•"/>
            </a:pPr>
            <a:r>
              <a:rPr lang="sv-SE" dirty="0">
                <a:latin typeface="Lato Light" panose="020F0302020204030203" pitchFamily="34" charset="0"/>
              </a:rPr>
              <a:t>Delta i internationella arbetsgrupper </a:t>
            </a:r>
          </a:p>
          <a:p>
            <a:pPr marL="285750" indent="-285750">
              <a:buFont typeface="Arial" panose="020B0604020202020204" pitchFamily="34" charset="0"/>
              <a:buChar char="•"/>
            </a:pPr>
            <a:r>
              <a:rPr lang="sv-SE" dirty="0">
                <a:latin typeface="Lato Light" panose="020F0302020204030203" pitchFamily="34" charset="0"/>
              </a:rPr>
              <a:t>Nordiskt nätverk</a:t>
            </a:r>
            <a:endParaRPr lang="sv-SE" dirty="0"/>
          </a:p>
          <a:p>
            <a:endParaRPr lang="sv-SE" dirty="0">
              <a:latin typeface="Lato Light" panose="020F0302020204030203" pitchFamily="34" charset="0"/>
            </a:endParaRPr>
          </a:p>
        </p:txBody>
      </p:sp>
      <p:sp>
        <p:nvSpPr>
          <p:cNvPr id="8" name="Rektangel 7">
            <a:extLst>
              <a:ext uri="{FF2B5EF4-FFF2-40B4-BE49-F238E27FC236}">
                <a16:creationId xmlns:a16="http://schemas.microsoft.com/office/drawing/2014/main" id="{962186E5-1D9A-40FC-B28D-AE5C1573D6D7}"/>
              </a:ext>
            </a:extLst>
          </p:cNvPr>
          <p:cNvSpPr/>
          <p:nvPr/>
        </p:nvSpPr>
        <p:spPr>
          <a:xfrm>
            <a:off x="0" y="13088"/>
            <a:ext cx="6172200" cy="684491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9333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ktangel 51">
            <a:extLst>
              <a:ext uri="{FF2B5EF4-FFF2-40B4-BE49-F238E27FC236}">
                <a16:creationId xmlns:a16="http://schemas.microsoft.com/office/drawing/2014/main" id="{0FFDBA0D-CB14-4ED5-8FFC-6897F6C40DF1}"/>
              </a:ext>
            </a:extLst>
          </p:cNvPr>
          <p:cNvSpPr/>
          <p:nvPr/>
        </p:nvSpPr>
        <p:spPr>
          <a:xfrm>
            <a:off x="4472634" y="2582538"/>
            <a:ext cx="1495425" cy="1353600"/>
          </a:xfrm>
          <a:prstGeom prst="rect">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solidFill>
                <a:schemeClr val="bg1"/>
              </a:solidFill>
              <a:latin typeface="Lato Light" panose="020F0302020204030203" pitchFamily="34" charset="0"/>
            </a:endParaRPr>
          </a:p>
          <a:p>
            <a:pPr algn="ctr"/>
            <a:r>
              <a:rPr lang="sv-SE" sz="1600" dirty="0">
                <a:solidFill>
                  <a:schemeClr val="bg1"/>
                </a:solidFill>
                <a:latin typeface="Lato Light" panose="020F0302020204030203" pitchFamily="34" charset="0"/>
              </a:rPr>
              <a:t>Tomelilla kommun</a:t>
            </a:r>
          </a:p>
          <a:p>
            <a:pPr algn="ctr"/>
            <a:endParaRPr lang="sv-SE" sz="1600" dirty="0">
              <a:latin typeface="Lato Light" panose="020F0302020204030203" pitchFamily="34" charset="0"/>
            </a:endParaRPr>
          </a:p>
        </p:txBody>
      </p:sp>
      <p:sp>
        <p:nvSpPr>
          <p:cNvPr id="4" name="Rubrik 3">
            <a:extLst>
              <a:ext uri="{FF2B5EF4-FFF2-40B4-BE49-F238E27FC236}">
                <a16:creationId xmlns:a16="http://schemas.microsoft.com/office/drawing/2014/main" id="{25B89B7E-E8B7-4B0B-A874-1CE3F900D7A2}"/>
              </a:ext>
            </a:extLst>
          </p:cNvPr>
          <p:cNvSpPr>
            <a:spLocks noGrp="1"/>
          </p:cNvSpPr>
          <p:nvPr>
            <p:ph type="title"/>
          </p:nvPr>
        </p:nvSpPr>
        <p:spPr>
          <a:xfrm>
            <a:off x="7445626" y="859500"/>
            <a:ext cx="4167779" cy="1600200"/>
          </a:xfrm>
        </p:spPr>
        <p:txBody>
          <a:bodyPr/>
          <a:lstStyle/>
          <a:p>
            <a:r>
              <a:rPr lang="sv-SE" dirty="0">
                <a:latin typeface="Lato" panose="020F0502020204030203" pitchFamily="34" charset="0"/>
              </a:rPr>
              <a:t>Medlemskap i svenska Healthy Cities nätverket</a:t>
            </a:r>
          </a:p>
        </p:txBody>
      </p:sp>
      <p:sp>
        <p:nvSpPr>
          <p:cNvPr id="6" name="Platshållare för text 5">
            <a:extLst>
              <a:ext uri="{FF2B5EF4-FFF2-40B4-BE49-F238E27FC236}">
                <a16:creationId xmlns:a16="http://schemas.microsoft.com/office/drawing/2014/main" id="{4F74864E-CABD-434C-B765-B2CBF81FBEEC}"/>
              </a:ext>
            </a:extLst>
          </p:cNvPr>
          <p:cNvSpPr>
            <a:spLocks noGrp="1"/>
          </p:cNvSpPr>
          <p:nvPr>
            <p:ph type="body" sz="half" idx="2"/>
          </p:nvPr>
        </p:nvSpPr>
        <p:spPr>
          <a:xfrm>
            <a:off x="7445626" y="2962812"/>
            <a:ext cx="3932236" cy="2235588"/>
          </a:xfrm>
        </p:spPr>
        <p:txBody>
          <a:bodyPr>
            <a:normAutofit/>
          </a:bodyPr>
          <a:lstStyle/>
          <a:p>
            <a:pPr marL="342900" lvl="0" indent="-342900">
              <a:buFont typeface="Arial" panose="020B0604020202020204" pitchFamily="34" charset="0"/>
              <a:buChar char="•"/>
            </a:pPr>
            <a:r>
              <a:rPr lang="sv-SE" dirty="0">
                <a:solidFill>
                  <a:prstClr val="black"/>
                </a:solidFill>
                <a:latin typeface="Lato Light" panose="020F0302020204030203" pitchFamily="34" charset="0"/>
              </a:rPr>
              <a:t>Förankrat på högsta politiska nivå</a:t>
            </a:r>
          </a:p>
          <a:p>
            <a:pPr marL="342900" lvl="0" indent="-342900">
              <a:buFont typeface="Arial" panose="020B0604020202020204" pitchFamily="34" charset="0"/>
              <a:buChar char="•"/>
            </a:pPr>
            <a:r>
              <a:rPr lang="sv-SE" dirty="0">
                <a:solidFill>
                  <a:prstClr val="black"/>
                </a:solidFill>
                <a:latin typeface="Lato Light" panose="020F0302020204030203" pitchFamily="34" charset="0"/>
              </a:rPr>
              <a:t>Ett engagemang för god folkhälsa och en struktur för att uppnå den.</a:t>
            </a:r>
          </a:p>
          <a:p>
            <a:pPr marL="342900" lvl="0" indent="-342900">
              <a:buFont typeface="Arial" panose="020B0604020202020204" pitchFamily="34" charset="0"/>
              <a:buChar char="•"/>
            </a:pPr>
            <a:r>
              <a:rPr lang="sv-SE" dirty="0">
                <a:solidFill>
                  <a:prstClr val="black"/>
                </a:solidFill>
                <a:latin typeface="Lato Light" panose="020F0302020204030203" pitchFamily="34" charset="0"/>
              </a:rPr>
              <a:t>En vilja att sätta jämlik hälsa högt på den politiska och sociala agendan.</a:t>
            </a:r>
          </a:p>
          <a:p>
            <a:pPr marL="342900" lvl="0" indent="-342900">
              <a:buFont typeface="Arial" panose="020B0604020202020204" pitchFamily="34" charset="0"/>
              <a:buChar char="•"/>
            </a:pPr>
            <a:r>
              <a:rPr lang="sv-SE" dirty="0">
                <a:solidFill>
                  <a:prstClr val="black"/>
                </a:solidFill>
                <a:latin typeface="Lato Light" panose="020F0302020204030203" pitchFamily="34" charset="0"/>
              </a:rPr>
              <a:t>Ett åtagande att följa de inriktningar som presenteras i WHO Healthy Cities senaste fas.</a:t>
            </a:r>
          </a:p>
          <a:p>
            <a:pPr marL="285750" indent="-285750">
              <a:buFont typeface="Arial" panose="020B0604020202020204" pitchFamily="34" charset="0"/>
              <a:buChar char="•"/>
            </a:pPr>
            <a:endParaRPr lang="sv-SE" dirty="0">
              <a:latin typeface="Lato Light" panose="020F0302020204030203" pitchFamily="34" charset="0"/>
            </a:endParaRPr>
          </a:p>
        </p:txBody>
      </p:sp>
      <p:sp>
        <p:nvSpPr>
          <p:cNvPr id="25" name="Rektangel 24">
            <a:extLst>
              <a:ext uri="{FF2B5EF4-FFF2-40B4-BE49-F238E27FC236}">
                <a16:creationId xmlns:a16="http://schemas.microsoft.com/office/drawing/2014/main" id="{6F2EB2A2-D727-4AD7-A019-C63AF52BA2A2}"/>
              </a:ext>
            </a:extLst>
          </p:cNvPr>
          <p:cNvSpPr/>
          <p:nvPr/>
        </p:nvSpPr>
        <p:spPr>
          <a:xfrm>
            <a:off x="0" y="-3600"/>
            <a:ext cx="1495425" cy="1331425"/>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Borås</a:t>
            </a:r>
          </a:p>
          <a:p>
            <a:pPr algn="ctr"/>
            <a:r>
              <a:rPr lang="sv-SE" sz="1600" dirty="0">
                <a:latin typeface="Lato Light" panose="020F0302020204030203" pitchFamily="34" charset="0"/>
              </a:rPr>
              <a:t> Stad</a:t>
            </a:r>
          </a:p>
        </p:txBody>
      </p:sp>
      <p:sp>
        <p:nvSpPr>
          <p:cNvPr id="42" name="Rektangel 41">
            <a:extLst>
              <a:ext uri="{FF2B5EF4-FFF2-40B4-BE49-F238E27FC236}">
                <a16:creationId xmlns:a16="http://schemas.microsoft.com/office/drawing/2014/main" id="{C93995BF-FA42-49A3-8012-92578BDEB3AF}"/>
              </a:ext>
            </a:extLst>
          </p:cNvPr>
          <p:cNvSpPr/>
          <p:nvPr/>
        </p:nvSpPr>
        <p:spPr>
          <a:xfrm>
            <a:off x="1495425" y="-7712"/>
            <a:ext cx="1495425" cy="1328400"/>
          </a:xfrm>
          <a:prstGeom prst="rect">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Falu </a:t>
            </a:r>
          </a:p>
          <a:p>
            <a:pPr algn="ctr"/>
            <a:r>
              <a:rPr lang="sv-SE" sz="1600" dirty="0">
                <a:latin typeface="Lato Light" panose="020F0302020204030203" pitchFamily="34" charset="0"/>
              </a:rPr>
              <a:t>kommun </a:t>
            </a:r>
          </a:p>
        </p:txBody>
      </p:sp>
      <p:sp>
        <p:nvSpPr>
          <p:cNvPr id="43" name="Rektangel 42">
            <a:extLst>
              <a:ext uri="{FF2B5EF4-FFF2-40B4-BE49-F238E27FC236}">
                <a16:creationId xmlns:a16="http://schemas.microsoft.com/office/drawing/2014/main" id="{B505B12E-CF1B-48C2-955E-3169D55F1DD8}"/>
              </a:ext>
            </a:extLst>
          </p:cNvPr>
          <p:cNvSpPr/>
          <p:nvPr/>
        </p:nvSpPr>
        <p:spPr>
          <a:xfrm>
            <a:off x="2990848" y="-7712"/>
            <a:ext cx="1495425" cy="13536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solidFill>
                  <a:schemeClr val="bg1"/>
                </a:solidFill>
                <a:latin typeface="Lato Light" panose="020F0302020204030203" pitchFamily="34" charset="0"/>
              </a:rPr>
              <a:t>Halmstads</a:t>
            </a:r>
            <a:br>
              <a:rPr lang="sv-SE" sz="1600" dirty="0">
                <a:solidFill>
                  <a:schemeClr val="bg1"/>
                </a:solidFill>
                <a:latin typeface="Lato Light" panose="020F0302020204030203" pitchFamily="34" charset="0"/>
              </a:rPr>
            </a:br>
            <a:r>
              <a:rPr lang="sv-SE" sz="1600" dirty="0">
                <a:solidFill>
                  <a:schemeClr val="bg1"/>
                </a:solidFill>
                <a:latin typeface="Lato Light" panose="020F0302020204030203" pitchFamily="34" charset="0"/>
              </a:rPr>
              <a:t>kommun</a:t>
            </a:r>
          </a:p>
        </p:txBody>
      </p:sp>
      <p:sp>
        <p:nvSpPr>
          <p:cNvPr id="44" name="Rektangel 43">
            <a:extLst>
              <a:ext uri="{FF2B5EF4-FFF2-40B4-BE49-F238E27FC236}">
                <a16:creationId xmlns:a16="http://schemas.microsoft.com/office/drawing/2014/main" id="{295EE63D-5BF2-40A8-8831-89AB324CABC4}"/>
              </a:ext>
            </a:extLst>
          </p:cNvPr>
          <p:cNvSpPr/>
          <p:nvPr/>
        </p:nvSpPr>
        <p:spPr>
          <a:xfrm>
            <a:off x="4477826" y="-8248"/>
            <a:ext cx="1495425" cy="1328400"/>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Helsingborgs Stad</a:t>
            </a:r>
          </a:p>
        </p:txBody>
      </p:sp>
      <p:sp>
        <p:nvSpPr>
          <p:cNvPr id="45" name="Rektangel 44">
            <a:extLst>
              <a:ext uri="{FF2B5EF4-FFF2-40B4-BE49-F238E27FC236}">
                <a16:creationId xmlns:a16="http://schemas.microsoft.com/office/drawing/2014/main" id="{8261FF9C-BA0B-4521-8E5A-ADD372E67DB8}"/>
              </a:ext>
            </a:extLst>
          </p:cNvPr>
          <p:cNvSpPr/>
          <p:nvPr/>
        </p:nvSpPr>
        <p:spPr>
          <a:xfrm>
            <a:off x="0" y="1316575"/>
            <a:ext cx="1495425" cy="12960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Huddinge kommun</a:t>
            </a:r>
          </a:p>
        </p:txBody>
      </p:sp>
      <p:sp>
        <p:nvSpPr>
          <p:cNvPr id="46" name="Rektangel 45">
            <a:extLst>
              <a:ext uri="{FF2B5EF4-FFF2-40B4-BE49-F238E27FC236}">
                <a16:creationId xmlns:a16="http://schemas.microsoft.com/office/drawing/2014/main" id="{24A4DC00-70BF-48B9-AB5D-3B1558287E7A}"/>
              </a:ext>
            </a:extLst>
          </p:cNvPr>
          <p:cNvSpPr/>
          <p:nvPr/>
        </p:nvSpPr>
        <p:spPr>
          <a:xfrm>
            <a:off x="1495425" y="1316575"/>
            <a:ext cx="1495425" cy="1296000"/>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solidFill>
                  <a:schemeClr val="bg1"/>
                </a:solidFill>
                <a:latin typeface="Lato Light" panose="020F0302020204030203" pitchFamily="34" charset="0"/>
              </a:rPr>
              <a:t>Linköpings</a:t>
            </a:r>
          </a:p>
          <a:p>
            <a:pPr algn="ctr"/>
            <a:r>
              <a:rPr lang="sv-SE" sz="1600" dirty="0">
                <a:solidFill>
                  <a:schemeClr val="bg1"/>
                </a:solidFill>
                <a:latin typeface="Lato Light" panose="020F0302020204030203" pitchFamily="34" charset="0"/>
              </a:rPr>
              <a:t>kommun</a:t>
            </a:r>
          </a:p>
        </p:txBody>
      </p:sp>
      <p:sp>
        <p:nvSpPr>
          <p:cNvPr id="47" name="Rektangel 46">
            <a:extLst>
              <a:ext uri="{FF2B5EF4-FFF2-40B4-BE49-F238E27FC236}">
                <a16:creationId xmlns:a16="http://schemas.microsoft.com/office/drawing/2014/main" id="{1C0B4EDA-1951-4776-9A42-B0392D17E7A5}"/>
              </a:ext>
            </a:extLst>
          </p:cNvPr>
          <p:cNvSpPr/>
          <p:nvPr/>
        </p:nvSpPr>
        <p:spPr>
          <a:xfrm>
            <a:off x="2990850" y="1335157"/>
            <a:ext cx="1495425" cy="1296000"/>
          </a:xfrm>
          <a:prstGeom prst="rect">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solidFill>
                <a:schemeClr val="bg1"/>
              </a:solidFill>
              <a:latin typeface="Lato Light" panose="020F0302020204030203" pitchFamily="34" charset="0"/>
            </a:endParaRPr>
          </a:p>
          <a:p>
            <a:pPr algn="ctr"/>
            <a:r>
              <a:rPr lang="sv-SE" sz="1600" dirty="0">
                <a:solidFill>
                  <a:schemeClr val="bg1"/>
                </a:solidFill>
                <a:latin typeface="Lato Light" panose="020F0302020204030203" pitchFamily="34" charset="0"/>
              </a:rPr>
              <a:t>Luleå </a:t>
            </a:r>
          </a:p>
          <a:p>
            <a:pPr algn="ctr"/>
            <a:r>
              <a:rPr lang="sv-SE" sz="1600" dirty="0">
                <a:solidFill>
                  <a:schemeClr val="bg1"/>
                </a:solidFill>
                <a:latin typeface="Lato Light" panose="020F0302020204030203" pitchFamily="34" charset="0"/>
              </a:rPr>
              <a:t>kommun</a:t>
            </a:r>
          </a:p>
          <a:p>
            <a:pPr algn="ctr"/>
            <a:endParaRPr lang="sv-SE" sz="1600" dirty="0">
              <a:latin typeface="Lato Light" panose="020F0302020204030203" pitchFamily="34" charset="0"/>
            </a:endParaRPr>
          </a:p>
        </p:txBody>
      </p:sp>
      <p:sp>
        <p:nvSpPr>
          <p:cNvPr id="48" name="Rektangel 47">
            <a:extLst>
              <a:ext uri="{FF2B5EF4-FFF2-40B4-BE49-F238E27FC236}">
                <a16:creationId xmlns:a16="http://schemas.microsoft.com/office/drawing/2014/main" id="{98C06418-C106-4FA3-B73C-F5A89CC667F9}"/>
              </a:ext>
            </a:extLst>
          </p:cNvPr>
          <p:cNvSpPr/>
          <p:nvPr/>
        </p:nvSpPr>
        <p:spPr>
          <a:xfrm>
            <a:off x="4472638" y="1314028"/>
            <a:ext cx="1495425" cy="12960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latin typeface="Lato Light" panose="020F0302020204030203" pitchFamily="34" charset="0"/>
            </a:endParaRPr>
          </a:p>
          <a:p>
            <a:pPr algn="ctr"/>
            <a:r>
              <a:rPr lang="sv-SE" sz="1600" dirty="0">
                <a:latin typeface="Lato Light" panose="020F0302020204030203" pitchFamily="34" charset="0"/>
              </a:rPr>
              <a:t>Lunds kommun</a:t>
            </a:r>
          </a:p>
          <a:p>
            <a:pPr algn="ctr"/>
            <a:endParaRPr lang="sv-SE" sz="1600" dirty="0">
              <a:solidFill>
                <a:schemeClr val="bg1"/>
              </a:solidFill>
              <a:latin typeface="Lato Light" panose="020F0302020204030203" pitchFamily="34" charset="0"/>
            </a:endParaRPr>
          </a:p>
        </p:txBody>
      </p:sp>
      <p:sp>
        <p:nvSpPr>
          <p:cNvPr id="49" name="Rektangel 48">
            <a:extLst>
              <a:ext uri="{FF2B5EF4-FFF2-40B4-BE49-F238E27FC236}">
                <a16:creationId xmlns:a16="http://schemas.microsoft.com/office/drawing/2014/main" id="{0FA120C9-369D-45D2-B465-2DD6A796CAA2}"/>
              </a:ext>
            </a:extLst>
          </p:cNvPr>
          <p:cNvSpPr/>
          <p:nvPr/>
        </p:nvSpPr>
        <p:spPr>
          <a:xfrm>
            <a:off x="0" y="2605125"/>
            <a:ext cx="1495425" cy="1296000"/>
          </a:xfrm>
          <a:prstGeom prst="rect">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solidFill>
                <a:schemeClr val="bg1"/>
              </a:solidFill>
              <a:latin typeface="Lato Light" panose="020F0302020204030203" pitchFamily="34" charset="0"/>
            </a:endParaRPr>
          </a:p>
          <a:p>
            <a:pPr algn="ctr"/>
            <a:r>
              <a:rPr lang="sv-SE" sz="1600" dirty="0">
                <a:solidFill>
                  <a:schemeClr val="bg1"/>
                </a:solidFill>
                <a:latin typeface="Lato Light" panose="020F0302020204030203" pitchFamily="34" charset="0"/>
              </a:rPr>
              <a:t>Malmö </a:t>
            </a:r>
          </a:p>
          <a:p>
            <a:pPr algn="ctr"/>
            <a:r>
              <a:rPr lang="sv-SE" sz="1600" dirty="0">
                <a:solidFill>
                  <a:schemeClr val="bg1"/>
                </a:solidFill>
                <a:latin typeface="Lato Light" panose="020F0302020204030203" pitchFamily="34" charset="0"/>
              </a:rPr>
              <a:t>Stad</a:t>
            </a:r>
            <a:endParaRPr lang="sv-SE" sz="1600" dirty="0">
              <a:latin typeface="Lato Light" panose="020F0302020204030203" pitchFamily="34" charset="0"/>
            </a:endParaRPr>
          </a:p>
        </p:txBody>
      </p:sp>
      <p:sp>
        <p:nvSpPr>
          <p:cNvPr id="50" name="Rektangel 49">
            <a:extLst>
              <a:ext uri="{FF2B5EF4-FFF2-40B4-BE49-F238E27FC236}">
                <a16:creationId xmlns:a16="http://schemas.microsoft.com/office/drawing/2014/main" id="{022DB600-948C-4A38-9628-56D171FE7E43}"/>
              </a:ext>
            </a:extLst>
          </p:cNvPr>
          <p:cNvSpPr/>
          <p:nvPr/>
        </p:nvSpPr>
        <p:spPr>
          <a:xfrm>
            <a:off x="1495424" y="2607337"/>
            <a:ext cx="1495425" cy="1306499"/>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latin typeface="Lato Light" panose="020F0302020204030203" pitchFamily="34" charset="0"/>
            </a:endParaRPr>
          </a:p>
          <a:p>
            <a:pPr algn="ctr"/>
            <a:r>
              <a:rPr lang="sv-SE" sz="1600" dirty="0">
                <a:latin typeface="Lato Light" panose="020F0302020204030203" pitchFamily="34" charset="0"/>
              </a:rPr>
              <a:t>Norrköpings kommun</a:t>
            </a:r>
          </a:p>
          <a:p>
            <a:pPr algn="ctr"/>
            <a:endParaRPr lang="sv-SE" sz="1600" dirty="0">
              <a:latin typeface="Lato Light" panose="020F0302020204030203" pitchFamily="34" charset="0"/>
            </a:endParaRPr>
          </a:p>
        </p:txBody>
      </p:sp>
      <p:sp>
        <p:nvSpPr>
          <p:cNvPr id="51" name="Rektangel 50">
            <a:extLst>
              <a:ext uri="{FF2B5EF4-FFF2-40B4-BE49-F238E27FC236}">
                <a16:creationId xmlns:a16="http://schemas.microsoft.com/office/drawing/2014/main" id="{DF93D5CD-D5AB-495F-9004-FAF8DCB1A0F8}"/>
              </a:ext>
            </a:extLst>
          </p:cNvPr>
          <p:cNvSpPr/>
          <p:nvPr/>
        </p:nvSpPr>
        <p:spPr>
          <a:xfrm>
            <a:off x="2990850" y="2617837"/>
            <a:ext cx="1495425" cy="1296000"/>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latin typeface="Lato Light" panose="020F0302020204030203" pitchFamily="34" charset="0"/>
            </a:endParaRPr>
          </a:p>
          <a:p>
            <a:pPr algn="ctr"/>
            <a:r>
              <a:rPr lang="sv-SE" sz="1600" dirty="0">
                <a:latin typeface="Lato Light" panose="020F0302020204030203" pitchFamily="34" charset="0"/>
              </a:rPr>
              <a:t>Skövde kommun</a:t>
            </a:r>
          </a:p>
          <a:p>
            <a:pPr algn="ctr"/>
            <a:endParaRPr lang="sv-SE" sz="1600" dirty="0">
              <a:solidFill>
                <a:schemeClr val="bg1"/>
              </a:solidFill>
              <a:latin typeface="Lato Light" panose="020F0302020204030203" pitchFamily="34" charset="0"/>
            </a:endParaRPr>
          </a:p>
        </p:txBody>
      </p:sp>
      <p:sp>
        <p:nvSpPr>
          <p:cNvPr id="53" name="Rektangel 52">
            <a:extLst>
              <a:ext uri="{FF2B5EF4-FFF2-40B4-BE49-F238E27FC236}">
                <a16:creationId xmlns:a16="http://schemas.microsoft.com/office/drawing/2014/main" id="{8E4DAB1F-7297-44B0-9741-2A4E1B3BBBD3}"/>
              </a:ext>
            </a:extLst>
          </p:cNvPr>
          <p:cNvSpPr/>
          <p:nvPr/>
        </p:nvSpPr>
        <p:spPr>
          <a:xfrm>
            <a:off x="0" y="3896750"/>
            <a:ext cx="1495425" cy="1296000"/>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latin typeface="Lato Light" panose="020F0302020204030203" pitchFamily="34" charset="0"/>
            </a:endParaRPr>
          </a:p>
          <a:p>
            <a:pPr algn="ctr"/>
            <a:r>
              <a:rPr lang="sv-SE" sz="1600" dirty="0">
                <a:latin typeface="Lato Light" panose="020F0302020204030203" pitchFamily="34" charset="0"/>
              </a:rPr>
              <a:t>Trollhättan Stad</a:t>
            </a:r>
          </a:p>
          <a:p>
            <a:pPr algn="ctr"/>
            <a:endParaRPr lang="sv-SE" sz="1600" dirty="0">
              <a:solidFill>
                <a:schemeClr val="bg1"/>
              </a:solidFill>
              <a:latin typeface="Lato Light" panose="020F0302020204030203" pitchFamily="34" charset="0"/>
            </a:endParaRPr>
          </a:p>
        </p:txBody>
      </p:sp>
      <p:sp>
        <p:nvSpPr>
          <p:cNvPr id="54" name="Rektangel 53">
            <a:extLst>
              <a:ext uri="{FF2B5EF4-FFF2-40B4-BE49-F238E27FC236}">
                <a16:creationId xmlns:a16="http://schemas.microsoft.com/office/drawing/2014/main" id="{6CEF98A5-EC0D-4FC2-83C4-420E27B01D55}"/>
              </a:ext>
            </a:extLst>
          </p:cNvPr>
          <p:cNvSpPr/>
          <p:nvPr/>
        </p:nvSpPr>
        <p:spPr>
          <a:xfrm>
            <a:off x="1495425" y="3892088"/>
            <a:ext cx="1495425" cy="1310012"/>
          </a:xfrm>
          <a:prstGeom prst="rect">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solidFill>
                <a:schemeClr val="bg1"/>
              </a:solidFill>
              <a:latin typeface="Lato Light" panose="020F0302020204030203" pitchFamily="34" charset="0"/>
            </a:endParaRPr>
          </a:p>
          <a:p>
            <a:pPr algn="ctr"/>
            <a:r>
              <a:rPr lang="sv-SE" sz="1600" dirty="0">
                <a:solidFill>
                  <a:schemeClr val="bg1"/>
                </a:solidFill>
                <a:latin typeface="Lato Light" panose="020F0302020204030203" pitchFamily="34" charset="0"/>
              </a:rPr>
              <a:t>Upplands Bro kommun</a:t>
            </a:r>
          </a:p>
          <a:p>
            <a:pPr algn="ctr"/>
            <a:endParaRPr lang="sv-SE" sz="1600" dirty="0">
              <a:latin typeface="Lato Light" panose="020F0302020204030203" pitchFamily="34" charset="0"/>
            </a:endParaRPr>
          </a:p>
        </p:txBody>
      </p:sp>
      <p:sp>
        <p:nvSpPr>
          <p:cNvPr id="55" name="Rektangel 54">
            <a:extLst>
              <a:ext uri="{FF2B5EF4-FFF2-40B4-BE49-F238E27FC236}">
                <a16:creationId xmlns:a16="http://schemas.microsoft.com/office/drawing/2014/main" id="{1CA31463-1688-4483-B16F-31BCE520FE92}"/>
              </a:ext>
            </a:extLst>
          </p:cNvPr>
          <p:cNvSpPr/>
          <p:nvPr/>
        </p:nvSpPr>
        <p:spPr>
          <a:xfrm>
            <a:off x="2990846" y="3906100"/>
            <a:ext cx="1495425" cy="12960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latin typeface="Lato Light" panose="020F0302020204030203" pitchFamily="34" charset="0"/>
            </a:endParaRPr>
          </a:p>
          <a:p>
            <a:pPr algn="ctr"/>
            <a:r>
              <a:rPr lang="sv-SE" sz="1600" dirty="0">
                <a:latin typeface="Lato Light" panose="020F0302020204030203" pitchFamily="34" charset="0"/>
              </a:rPr>
              <a:t>Vara kommun</a:t>
            </a:r>
          </a:p>
          <a:p>
            <a:pPr algn="ctr"/>
            <a:endParaRPr lang="sv-SE" sz="1600" dirty="0">
              <a:latin typeface="Lato Light" panose="020F0302020204030203" pitchFamily="34" charset="0"/>
            </a:endParaRPr>
          </a:p>
        </p:txBody>
      </p:sp>
      <p:sp>
        <p:nvSpPr>
          <p:cNvPr id="56" name="Rektangel 55">
            <a:extLst>
              <a:ext uri="{FF2B5EF4-FFF2-40B4-BE49-F238E27FC236}">
                <a16:creationId xmlns:a16="http://schemas.microsoft.com/office/drawing/2014/main" id="{B25DE36B-D346-44F9-825F-EDD0C05F051A}"/>
              </a:ext>
            </a:extLst>
          </p:cNvPr>
          <p:cNvSpPr/>
          <p:nvPr/>
        </p:nvSpPr>
        <p:spPr>
          <a:xfrm>
            <a:off x="4472638" y="5053553"/>
            <a:ext cx="1495425" cy="143681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latin typeface="Lato Light" panose="020F0302020204030203" pitchFamily="34" charset="0"/>
              </a:rPr>
              <a:t>Region</a:t>
            </a:r>
            <a:br>
              <a:rPr lang="sv-SE" sz="1600">
                <a:latin typeface="Lato Light" panose="020F0302020204030203" pitchFamily="34" charset="0"/>
              </a:rPr>
            </a:br>
            <a:r>
              <a:rPr lang="sv-SE" sz="1600">
                <a:latin typeface="Lato Light" panose="020F0302020204030203" pitchFamily="34" charset="0"/>
              </a:rPr>
              <a:t>Örebro län</a:t>
            </a:r>
            <a:endParaRPr lang="sv-SE" sz="1600" dirty="0">
              <a:latin typeface="Lato Light" panose="020F0302020204030203" pitchFamily="34" charset="0"/>
            </a:endParaRPr>
          </a:p>
        </p:txBody>
      </p:sp>
      <p:sp>
        <p:nvSpPr>
          <p:cNvPr id="57" name="Rektangel 56">
            <a:extLst>
              <a:ext uri="{FF2B5EF4-FFF2-40B4-BE49-F238E27FC236}">
                <a16:creationId xmlns:a16="http://schemas.microsoft.com/office/drawing/2014/main" id="{8B33EC29-722B-49FC-81FC-1E197BD19083}"/>
              </a:ext>
            </a:extLst>
          </p:cNvPr>
          <p:cNvSpPr/>
          <p:nvPr/>
        </p:nvSpPr>
        <p:spPr>
          <a:xfrm>
            <a:off x="1495423" y="5188375"/>
            <a:ext cx="1495425" cy="1296000"/>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Region</a:t>
            </a:r>
            <a:br>
              <a:rPr lang="sv-SE" sz="1600" dirty="0">
                <a:latin typeface="Lato Light" panose="020F0302020204030203" pitchFamily="34" charset="0"/>
              </a:rPr>
            </a:br>
            <a:r>
              <a:rPr lang="sv-SE" sz="1600" dirty="0">
                <a:latin typeface="Lato Light" panose="020F0302020204030203" pitchFamily="34" charset="0"/>
              </a:rPr>
              <a:t>Östergötland</a:t>
            </a:r>
          </a:p>
        </p:txBody>
      </p:sp>
      <p:sp>
        <p:nvSpPr>
          <p:cNvPr id="58" name="Rektangel 57">
            <a:extLst>
              <a:ext uri="{FF2B5EF4-FFF2-40B4-BE49-F238E27FC236}">
                <a16:creationId xmlns:a16="http://schemas.microsoft.com/office/drawing/2014/main" id="{709B0785-49E5-4F12-BE41-7ADD028D7FF7}"/>
              </a:ext>
            </a:extLst>
          </p:cNvPr>
          <p:cNvSpPr/>
          <p:nvPr/>
        </p:nvSpPr>
        <p:spPr>
          <a:xfrm>
            <a:off x="0" y="5192750"/>
            <a:ext cx="1495425" cy="12960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Region </a:t>
            </a:r>
            <a:br>
              <a:rPr lang="sv-SE" sz="1600" dirty="0">
                <a:latin typeface="Lato Light" panose="020F0302020204030203" pitchFamily="34" charset="0"/>
              </a:rPr>
            </a:br>
            <a:r>
              <a:rPr lang="sv-SE" sz="1600" dirty="0">
                <a:latin typeface="Lato Light" panose="020F0302020204030203" pitchFamily="34" charset="0"/>
              </a:rPr>
              <a:t>Halland</a:t>
            </a:r>
          </a:p>
        </p:txBody>
      </p:sp>
      <p:sp>
        <p:nvSpPr>
          <p:cNvPr id="59" name="Rektangel 58">
            <a:extLst>
              <a:ext uri="{FF2B5EF4-FFF2-40B4-BE49-F238E27FC236}">
                <a16:creationId xmlns:a16="http://schemas.microsoft.com/office/drawing/2014/main" id="{5EED5B84-BCBE-45C5-994D-0CC030B81EEA}"/>
              </a:ext>
            </a:extLst>
          </p:cNvPr>
          <p:cNvSpPr/>
          <p:nvPr/>
        </p:nvSpPr>
        <p:spPr>
          <a:xfrm>
            <a:off x="2982401" y="5180638"/>
            <a:ext cx="1495425" cy="1296000"/>
          </a:xfrm>
          <a:prstGeom prst="rect">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Västra Götalands-regionen</a:t>
            </a:r>
          </a:p>
        </p:txBody>
      </p:sp>
      <p:sp>
        <p:nvSpPr>
          <p:cNvPr id="60" name="Rektangel 59">
            <a:extLst>
              <a:ext uri="{FF2B5EF4-FFF2-40B4-BE49-F238E27FC236}">
                <a16:creationId xmlns:a16="http://schemas.microsoft.com/office/drawing/2014/main" id="{DDA90704-E938-4EFB-BF95-1CCF1722B5F3}"/>
              </a:ext>
            </a:extLst>
          </p:cNvPr>
          <p:cNvSpPr/>
          <p:nvPr/>
        </p:nvSpPr>
        <p:spPr>
          <a:xfrm>
            <a:off x="4469117" y="3899238"/>
            <a:ext cx="1495425" cy="1296000"/>
          </a:xfrm>
          <a:prstGeom prst="rect">
            <a:avLst/>
          </a:prstGeom>
          <a:solidFill>
            <a:srgbClr val="9D9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latin typeface="Lato Light" panose="020F0302020204030203" pitchFamily="34" charset="0"/>
              </a:rPr>
              <a:t>Östersunds kommun</a:t>
            </a:r>
          </a:p>
        </p:txBody>
      </p:sp>
    </p:spTree>
    <p:extLst>
      <p:ext uri="{BB962C8B-B14F-4D97-AF65-F5344CB8AC3E}">
        <p14:creationId xmlns:p14="http://schemas.microsoft.com/office/powerpoint/2010/main" val="333450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9C68A51-D44C-4961-8037-EA45ABE4E3A6}"/>
              </a:ext>
            </a:extLst>
          </p:cNvPr>
          <p:cNvSpPr>
            <a:spLocks noGrp="1"/>
          </p:cNvSpPr>
          <p:nvPr>
            <p:ph type="title"/>
          </p:nvPr>
        </p:nvSpPr>
        <p:spPr>
          <a:xfrm>
            <a:off x="839788" y="270232"/>
            <a:ext cx="10515600" cy="1031611"/>
          </a:xfrm>
        </p:spPr>
        <p:txBody>
          <a:bodyPr/>
          <a:lstStyle/>
          <a:p>
            <a:r>
              <a:rPr lang="sv-SE" dirty="0">
                <a:latin typeface="Lato" panose="020F0502020204030203" pitchFamily="34" charset="0"/>
              </a:rPr>
              <a:t>Vad gör vi i det nationella nätverket?</a:t>
            </a:r>
          </a:p>
        </p:txBody>
      </p:sp>
      <p:sp>
        <p:nvSpPr>
          <p:cNvPr id="9" name="Platshållare för innehåll 8">
            <a:extLst>
              <a:ext uri="{FF2B5EF4-FFF2-40B4-BE49-F238E27FC236}">
                <a16:creationId xmlns:a16="http://schemas.microsoft.com/office/drawing/2014/main" id="{D1A33012-F612-4381-8748-8D4D8C7B7C71}"/>
              </a:ext>
            </a:extLst>
          </p:cNvPr>
          <p:cNvSpPr>
            <a:spLocks noGrp="1"/>
          </p:cNvSpPr>
          <p:nvPr>
            <p:ph sz="half" idx="16"/>
          </p:nvPr>
        </p:nvSpPr>
        <p:spPr>
          <a:xfrm>
            <a:off x="836612" y="2548765"/>
            <a:ext cx="4513091" cy="4287077"/>
          </a:xfrm>
        </p:spPr>
        <p:txBody>
          <a:bodyPr>
            <a:normAutofit/>
          </a:bodyPr>
          <a:lstStyle/>
          <a:p>
            <a:r>
              <a:rPr lang="sv-SE" sz="1600" dirty="0">
                <a:latin typeface="Lato Light" panose="020F0302020204030203" pitchFamily="34" charset="0"/>
              </a:rPr>
              <a:t>Gemensamt arbete politiker och tjänstepersoner</a:t>
            </a:r>
          </a:p>
          <a:p>
            <a:r>
              <a:rPr lang="sv-SE" sz="1600" dirty="0">
                <a:latin typeface="Lato Light" panose="020F0302020204030203" pitchFamily="34" charset="0"/>
              </a:rPr>
              <a:t>Arbete mellan professioner </a:t>
            </a:r>
          </a:p>
          <a:p>
            <a:r>
              <a:rPr lang="sv-SE" sz="1600" dirty="0">
                <a:latin typeface="Lato Light" panose="020F0302020204030203" pitchFamily="34" charset="0"/>
              </a:rPr>
              <a:t>Erfarenhetsutbyte</a:t>
            </a:r>
          </a:p>
          <a:p>
            <a:r>
              <a:rPr lang="sv-SE" sz="1600" dirty="0">
                <a:latin typeface="Lato Light" panose="020F0302020204030203" pitchFamily="34" charset="0"/>
              </a:rPr>
              <a:t>Kollegial granskning</a:t>
            </a:r>
          </a:p>
          <a:p>
            <a:r>
              <a:rPr lang="sv-SE" sz="1600" dirty="0">
                <a:latin typeface="Lato Light" panose="020F0302020204030203" pitchFamily="34" charset="0"/>
              </a:rPr>
              <a:t>Seminarier/</a:t>
            </a:r>
            <a:r>
              <a:rPr lang="sv-SE" sz="1600" dirty="0" err="1">
                <a:latin typeface="Lato Light" panose="020F0302020204030203" pitchFamily="34" charset="0"/>
              </a:rPr>
              <a:t>Webbinarier</a:t>
            </a:r>
            <a:endParaRPr lang="sv-SE" sz="1600" dirty="0">
              <a:latin typeface="Lato Light" panose="020F0302020204030203" pitchFamily="34" charset="0"/>
            </a:endParaRPr>
          </a:p>
          <a:p>
            <a:r>
              <a:rPr lang="sv-SE" sz="1600" dirty="0">
                <a:latin typeface="Lato Light" panose="020F0302020204030203" pitchFamily="34" charset="0"/>
              </a:rPr>
              <a:t>Studiebesök</a:t>
            </a:r>
          </a:p>
          <a:p>
            <a:r>
              <a:rPr lang="sv-SE" sz="1600" dirty="0">
                <a:latin typeface="Lato Light" panose="020F0302020204030203" pitchFamily="34" charset="0"/>
              </a:rPr>
              <a:t>Utbildningar</a:t>
            </a:r>
          </a:p>
          <a:p>
            <a:r>
              <a:rPr lang="sv-SE" sz="1600" dirty="0">
                <a:latin typeface="Lato Light" panose="020F0302020204030203" pitchFamily="34" charset="0"/>
              </a:rPr>
              <a:t>Samarbete med myndigheter</a:t>
            </a:r>
          </a:p>
          <a:p>
            <a:r>
              <a:rPr lang="sv-SE" sz="1600" dirty="0">
                <a:latin typeface="Lato Light" panose="020F0302020204030203" pitchFamily="34" charset="0"/>
              </a:rPr>
              <a:t>Fungerar som maktfaktor och påtryckare</a:t>
            </a:r>
          </a:p>
          <a:p>
            <a:pPr marL="0" indent="0">
              <a:buNone/>
            </a:pPr>
            <a:endParaRPr lang="sv-SE" dirty="0"/>
          </a:p>
          <a:p>
            <a:endParaRPr lang="sv-SE" dirty="0"/>
          </a:p>
          <a:p>
            <a:endParaRPr lang="sv-SE" dirty="0"/>
          </a:p>
          <a:p>
            <a:endParaRPr lang="sv-SE" dirty="0"/>
          </a:p>
          <a:p>
            <a:endParaRPr lang="sv-SE" dirty="0"/>
          </a:p>
          <a:p>
            <a:endParaRPr lang="sv-SE" dirty="0"/>
          </a:p>
        </p:txBody>
      </p:sp>
      <p:sp>
        <p:nvSpPr>
          <p:cNvPr id="10" name="textruta 9">
            <a:extLst>
              <a:ext uri="{FF2B5EF4-FFF2-40B4-BE49-F238E27FC236}">
                <a16:creationId xmlns:a16="http://schemas.microsoft.com/office/drawing/2014/main" id="{D48C7778-E59D-44F8-9E60-2127C55D5C99}"/>
              </a:ext>
            </a:extLst>
          </p:cNvPr>
          <p:cNvSpPr txBox="1"/>
          <p:nvPr/>
        </p:nvSpPr>
        <p:spPr>
          <a:xfrm>
            <a:off x="839788" y="1732848"/>
            <a:ext cx="4509915" cy="646331"/>
          </a:xfrm>
          <a:prstGeom prst="rect">
            <a:avLst/>
          </a:prstGeom>
          <a:noFill/>
        </p:spPr>
        <p:txBody>
          <a:bodyPr wrap="square" rtlCol="0">
            <a:spAutoFit/>
          </a:bodyPr>
          <a:lstStyle/>
          <a:p>
            <a:r>
              <a:rPr lang="sv-SE" dirty="0">
                <a:latin typeface="Lato" panose="020F0502020204030203" pitchFamily="34" charset="0"/>
              </a:rPr>
              <a:t>Jobbar med samhällsutmaningar tillsammans</a:t>
            </a:r>
          </a:p>
        </p:txBody>
      </p:sp>
    </p:spTree>
    <p:extLst>
      <p:ext uri="{BB962C8B-B14F-4D97-AF65-F5344CB8AC3E}">
        <p14:creationId xmlns:p14="http://schemas.microsoft.com/office/powerpoint/2010/main" val="78940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2DF0328-EC51-47AD-B6E4-6B8D43E8F849}"/>
              </a:ext>
            </a:extLst>
          </p:cNvPr>
          <p:cNvSpPr/>
          <p:nvPr/>
        </p:nvSpPr>
        <p:spPr>
          <a:xfrm>
            <a:off x="5954233" y="5637711"/>
            <a:ext cx="3932236" cy="122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4">
            <a:extLst>
              <a:ext uri="{FF2B5EF4-FFF2-40B4-BE49-F238E27FC236}">
                <a16:creationId xmlns:a16="http://schemas.microsoft.com/office/drawing/2014/main" id="{18A6CAD4-56D0-434A-ADA0-A8C1FBC4C07C}"/>
              </a:ext>
            </a:extLst>
          </p:cNvPr>
          <p:cNvSpPr>
            <a:spLocks noGrp="1"/>
          </p:cNvSpPr>
          <p:nvPr>
            <p:ph type="title"/>
          </p:nvPr>
        </p:nvSpPr>
        <p:spPr>
          <a:xfrm>
            <a:off x="7423152" y="445164"/>
            <a:ext cx="3932237" cy="1600200"/>
          </a:xfrm>
        </p:spPr>
        <p:txBody>
          <a:bodyPr/>
          <a:lstStyle/>
          <a:p>
            <a:r>
              <a:rPr lang="sv-SE" dirty="0">
                <a:latin typeface="Lato" panose="020F0502020204030203" pitchFamily="34" charset="0"/>
              </a:rPr>
              <a:t>Arbetsformer</a:t>
            </a:r>
          </a:p>
        </p:txBody>
      </p:sp>
      <p:sp>
        <p:nvSpPr>
          <p:cNvPr id="7" name="Platshållare för text 6">
            <a:extLst>
              <a:ext uri="{FF2B5EF4-FFF2-40B4-BE49-F238E27FC236}">
                <a16:creationId xmlns:a16="http://schemas.microsoft.com/office/drawing/2014/main" id="{9D5CF996-8A91-49AB-92CA-ED21C50D8244}"/>
              </a:ext>
            </a:extLst>
          </p:cNvPr>
          <p:cNvSpPr>
            <a:spLocks noGrp="1"/>
          </p:cNvSpPr>
          <p:nvPr>
            <p:ph type="body" sz="half" idx="2"/>
          </p:nvPr>
        </p:nvSpPr>
        <p:spPr/>
        <p:txBody>
          <a:bodyPr/>
          <a:lstStyle/>
          <a:p>
            <a:pPr marL="285750" indent="-285750">
              <a:buFont typeface="Arial" panose="020B0604020202020204" pitchFamily="34" charset="0"/>
              <a:buChar char="•"/>
            </a:pPr>
            <a:r>
              <a:rPr lang="sv-SE" sz="1800" dirty="0">
                <a:latin typeface="Lato Light" panose="020F0302020204030203" pitchFamily="34" charset="0"/>
              </a:rPr>
              <a:t>Årskonferens och höstmöte</a:t>
            </a:r>
          </a:p>
          <a:p>
            <a:pPr marL="285750" indent="-285750">
              <a:buFont typeface="Arial" panose="020B0604020202020204" pitchFamily="34" charset="0"/>
              <a:buChar char="•"/>
            </a:pPr>
            <a:r>
              <a:rPr lang="sv-SE" sz="1800" dirty="0">
                <a:latin typeface="Lato Light" panose="020F0302020204030203" pitchFamily="34" charset="0"/>
              </a:rPr>
              <a:t>Strategmöten</a:t>
            </a:r>
          </a:p>
          <a:p>
            <a:pPr marL="285750" indent="-285750">
              <a:buFont typeface="Arial" panose="020B0604020202020204" pitchFamily="34" charset="0"/>
              <a:buChar char="•"/>
            </a:pPr>
            <a:r>
              <a:rPr lang="sv-SE" sz="1800" dirty="0">
                <a:latin typeface="Lato Light" panose="020F0302020204030203" pitchFamily="34" charset="0"/>
              </a:rPr>
              <a:t>Tematiska grupper</a:t>
            </a:r>
          </a:p>
          <a:p>
            <a:pPr marL="285750" indent="-285750">
              <a:buFont typeface="Arial" panose="020B0604020202020204" pitchFamily="34" charset="0"/>
              <a:buChar char="•"/>
            </a:pPr>
            <a:r>
              <a:rPr lang="sv-SE" sz="1800" dirty="0">
                <a:latin typeface="Lato Light" panose="020F0302020204030203" pitchFamily="34" charset="0"/>
              </a:rPr>
              <a:t>Arbetsgrupper</a:t>
            </a:r>
          </a:p>
          <a:p>
            <a:endParaRPr lang="sv-SE" dirty="0"/>
          </a:p>
        </p:txBody>
      </p:sp>
      <p:sp>
        <p:nvSpPr>
          <p:cNvPr id="8" name="Rektangel 7">
            <a:extLst>
              <a:ext uri="{FF2B5EF4-FFF2-40B4-BE49-F238E27FC236}">
                <a16:creationId xmlns:a16="http://schemas.microsoft.com/office/drawing/2014/main" id="{FF97DB93-3B6F-4A14-BBD0-A042D417E395}"/>
              </a:ext>
            </a:extLst>
          </p:cNvPr>
          <p:cNvSpPr/>
          <p:nvPr/>
        </p:nvSpPr>
        <p:spPr>
          <a:xfrm>
            <a:off x="0" y="13088"/>
            <a:ext cx="6172200" cy="684491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29288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616756-2A27-5866-AFB9-85223C3CBA74}"/>
              </a:ext>
            </a:extLst>
          </p:cNvPr>
          <p:cNvSpPr>
            <a:spLocks noGrp="1"/>
          </p:cNvSpPr>
          <p:nvPr>
            <p:ph type="title"/>
          </p:nvPr>
        </p:nvSpPr>
        <p:spPr>
          <a:xfrm>
            <a:off x="620568" y="871538"/>
            <a:ext cx="8870807" cy="1081520"/>
          </a:xfrm>
        </p:spPr>
        <p:txBody>
          <a:bodyPr/>
          <a:lstStyle/>
          <a:p>
            <a:r>
              <a:rPr lang="sv-SE" dirty="0"/>
              <a:t>Temagrupp: Hälsofrämjande samhällsplanering</a:t>
            </a:r>
            <a:br>
              <a:rPr lang="sv-SE" dirty="0"/>
            </a:br>
            <a:endParaRPr lang="sv-SE" dirty="0"/>
          </a:p>
        </p:txBody>
      </p:sp>
      <p:pic>
        <p:nvPicPr>
          <p:cNvPr id="8" name="Bildobjekt 7">
            <a:extLst>
              <a:ext uri="{FF2B5EF4-FFF2-40B4-BE49-F238E27FC236}">
                <a16:creationId xmlns:a16="http://schemas.microsoft.com/office/drawing/2014/main" id="{7E7BF60B-7BD4-681B-364C-09FDEB50B6D1}"/>
              </a:ext>
            </a:extLst>
          </p:cNvPr>
          <p:cNvPicPr>
            <a:picLocks noChangeAspect="1"/>
          </p:cNvPicPr>
          <p:nvPr/>
        </p:nvPicPr>
        <p:blipFill>
          <a:blip r:embed="rId3"/>
          <a:stretch>
            <a:fillRect/>
          </a:stretch>
        </p:blipFill>
        <p:spPr>
          <a:xfrm>
            <a:off x="620568" y="2543078"/>
            <a:ext cx="3794414" cy="2695239"/>
          </a:xfrm>
          <a:prstGeom prst="rect">
            <a:avLst/>
          </a:prstGeom>
        </p:spPr>
      </p:pic>
      <p:pic>
        <p:nvPicPr>
          <p:cNvPr id="12" name="Bildobjekt 11">
            <a:extLst>
              <a:ext uri="{FF2B5EF4-FFF2-40B4-BE49-F238E27FC236}">
                <a16:creationId xmlns:a16="http://schemas.microsoft.com/office/drawing/2014/main" id="{BDC6EC06-7561-9222-3DBC-F80E696DC9CB}"/>
              </a:ext>
            </a:extLst>
          </p:cNvPr>
          <p:cNvPicPr>
            <a:picLocks noChangeAspect="1"/>
          </p:cNvPicPr>
          <p:nvPr/>
        </p:nvPicPr>
        <p:blipFill rotWithShape="1">
          <a:blip r:embed="rId4"/>
          <a:srcRect t="3940"/>
          <a:stretch/>
        </p:blipFill>
        <p:spPr>
          <a:xfrm>
            <a:off x="4725410" y="2543077"/>
            <a:ext cx="3726440" cy="2695239"/>
          </a:xfrm>
          <a:prstGeom prst="rect">
            <a:avLst/>
          </a:prstGeom>
        </p:spPr>
      </p:pic>
    </p:spTree>
    <p:extLst>
      <p:ext uri="{BB962C8B-B14F-4D97-AF65-F5344CB8AC3E}">
        <p14:creationId xmlns:p14="http://schemas.microsoft.com/office/powerpoint/2010/main" val="157554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CC2FE69-9609-4636-BE48-F25B6F20ADD0}"/>
              </a:ext>
            </a:extLst>
          </p:cNvPr>
          <p:cNvPicPr>
            <a:picLocks noChangeAspect="1"/>
          </p:cNvPicPr>
          <p:nvPr/>
        </p:nvPicPr>
        <p:blipFill>
          <a:blip r:embed="rId2"/>
          <a:stretch>
            <a:fillRect/>
          </a:stretch>
        </p:blipFill>
        <p:spPr>
          <a:xfrm>
            <a:off x="500706" y="1228437"/>
            <a:ext cx="8838840" cy="4993944"/>
          </a:xfrm>
          <a:prstGeom prst="rect">
            <a:avLst/>
          </a:prstGeom>
          <a:noFill/>
          <a:ln>
            <a:solidFill>
              <a:schemeClr val="tx1"/>
            </a:solidFill>
          </a:ln>
        </p:spPr>
      </p:pic>
    </p:spTree>
    <p:extLst>
      <p:ext uri="{BB962C8B-B14F-4D97-AF65-F5344CB8AC3E}">
        <p14:creationId xmlns:p14="http://schemas.microsoft.com/office/powerpoint/2010/main" val="13516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4809192-C0CA-4C8F-B221-1D1ADC0E7B32}"/>
              </a:ext>
            </a:extLst>
          </p:cNvPr>
          <p:cNvSpPr>
            <a:spLocks noGrp="1"/>
          </p:cNvSpPr>
          <p:nvPr>
            <p:ph idx="1"/>
          </p:nvPr>
        </p:nvSpPr>
        <p:spPr>
          <a:xfrm>
            <a:off x="844959" y="2177143"/>
            <a:ext cx="9380709" cy="4045237"/>
          </a:xfrm>
        </p:spPr>
        <p:txBody>
          <a:bodyPr>
            <a:normAutofit/>
          </a:bodyPr>
          <a:lstStyle/>
          <a:p>
            <a:r>
              <a:rPr lang="sv-SE" sz="1800" dirty="0">
                <a:latin typeface="Lato Light" panose="020F0302020204030203" pitchFamily="34" charset="0"/>
              </a:rPr>
              <a:t>Möjlighet att diskutera folkhälsofrågor ur ett globalt perspektiv</a:t>
            </a:r>
          </a:p>
          <a:p>
            <a:r>
              <a:rPr lang="sv-SE" sz="1800" dirty="0">
                <a:latin typeface="Lato Light" panose="020F0302020204030203" pitchFamily="34" charset="0"/>
              </a:rPr>
              <a:t>Koppling till WHO </a:t>
            </a:r>
          </a:p>
          <a:p>
            <a:r>
              <a:rPr lang="sv-SE" sz="1800" dirty="0">
                <a:latin typeface="Lato Light" panose="020F0302020204030203" pitchFamily="34" charset="0"/>
              </a:rPr>
              <a:t>Stark koppling till lokalt arbete</a:t>
            </a:r>
          </a:p>
          <a:p>
            <a:r>
              <a:rPr lang="sv-SE" sz="1800" dirty="0">
                <a:latin typeface="Lato Light" panose="020F0302020204030203" pitchFamily="34" charset="0"/>
              </a:rPr>
              <a:t>Frågor med hög angelägenhetsgrad</a:t>
            </a:r>
          </a:p>
          <a:p>
            <a:r>
              <a:rPr lang="sv-SE" sz="1800" dirty="0">
                <a:latin typeface="Lato Light" panose="020F0302020204030203" pitchFamily="34" charset="0"/>
              </a:rPr>
              <a:t>Arena för politiker och tjänstepersoner att mötas tillsammans</a:t>
            </a:r>
          </a:p>
          <a:p>
            <a:r>
              <a:rPr lang="sv-SE" sz="1800" dirty="0">
                <a:latin typeface="Lato Light" panose="020F0302020204030203" pitchFamily="34" charset="0"/>
              </a:rPr>
              <a:t>Stöd politiker emellan samt strateger emellan i sina respektive roller</a:t>
            </a:r>
          </a:p>
          <a:p>
            <a:r>
              <a:rPr lang="sv-SE" sz="1800" dirty="0">
                <a:latin typeface="Lato Light" panose="020F0302020204030203" pitchFamily="34" charset="0"/>
              </a:rPr>
              <a:t>Tidig information om aktuellt arbete som är på gång internationellt och nationellt</a:t>
            </a:r>
          </a:p>
          <a:p>
            <a:r>
              <a:rPr lang="sv-SE" sz="1800" dirty="0">
                <a:latin typeface="Lato Light" panose="020F0302020204030203" pitchFamily="34" charset="0"/>
              </a:rPr>
              <a:t>Påbörjar diskussioner gemensamt som kan tas med till hemmaplan</a:t>
            </a:r>
          </a:p>
        </p:txBody>
      </p:sp>
      <p:sp>
        <p:nvSpPr>
          <p:cNvPr id="5" name="Rubrik 4">
            <a:extLst>
              <a:ext uri="{FF2B5EF4-FFF2-40B4-BE49-F238E27FC236}">
                <a16:creationId xmlns:a16="http://schemas.microsoft.com/office/drawing/2014/main" id="{682092F5-F4AD-46F0-8D23-967CA00D81D1}"/>
              </a:ext>
            </a:extLst>
          </p:cNvPr>
          <p:cNvSpPr>
            <a:spLocks noGrp="1"/>
          </p:cNvSpPr>
          <p:nvPr>
            <p:ph type="title"/>
          </p:nvPr>
        </p:nvSpPr>
        <p:spPr/>
        <p:txBody>
          <a:bodyPr>
            <a:normAutofit/>
          </a:bodyPr>
          <a:lstStyle/>
          <a:p>
            <a:r>
              <a:rPr lang="sv-SE" sz="3200" dirty="0">
                <a:latin typeface="Lato" panose="020F0502020204030203" pitchFamily="34" charset="0"/>
              </a:rPr>
              <a:t>Varför vara medlem?</a:t>
            </a:r>
          </a:p>
        </p:txBody>
      </p:sp>
    </p:spTree>
    <p:extLst>
      <p:ext uri="{BB962C8B-B14F-4D97-AF65-F5344CB8AC3E}">
        <p14:creationId xmlns:p14="http://schemas.microsoft.com/office/powerpoint/2010/main" val="77227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F7E2360-C4AE-4360-934D-30E682B331E4}"/>
              </a:ext>
            </a:extLst>
          </p:cNvPr>
          <p:cNvSpPr/>
          <p:nvPr/>
        </p:nvSpPr>
        <p:spPr>
          <a:xfrm>
            <a:off x="5524500" y="6172200"/>
            <a:ext cx="439102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445BB8B-107C-42BC-B28C-C6C631189C9B}"/>
              </a:ext>
            </a:extLst>
          </p:cNvPr>
          <p:cNvSpPr>
            <a:spLocks noGrp="1"/>
          </p:cNvSpPr>
          <p:nvPr>
            <p:ph type="title"/>
          </p:nvPr>
        </p:nvSpPr>
        <p:spPr>
          <a:xfrm>
            <a:off x="7423151" y="13088"/>
            <a:ext cx="4185375" cy="1600200"/>
          </a:xfrm>
        </p:spPr>
        <p:txBody>
          <a:bodyPr/>
          <a:lstStyle/>
          <a:p>
            <a:r>
              <a:rPr lang="sv-SE" dirty="0">
                <a:latin typeface="Lato" panose="020F0502020204030203" pitchFamily="34" charset="0"/>
              </a:rPr>
              <a:t>WHO:s Healthy Cities nätverk</a:t>
            </a:r>
            <a:r>
              <a:rPr lang="sv-SE" dirty="0"/>
              <a:t> </a:t>
            </a:r>
          </a:p>
        </p:txBody>
      </p:sp>
      <p:pic>
        <p:nvPicPr>
          <p:cNvPr id="7" name="Platshållare för bild 6">
            <a:extLst>
              <a:ext uri="{FF2B5EF4-FFF2-40B4-BE49-F238E27FC236}">
                <a16:creationId xmlns:a16="http://schemas.microsoft.com/office/drawing/2014/main" id="{796C12E1-93EE-4CB4-A9FD-C881A38B907C}"/>
              </a:ext>
            </a:extLst>
          </p:cNvPr>
          <p:cNvPicPr>
            <a:picLocks noGrp="1" noChangeAspect="1"/>
          </p:cNvPicPr>
          <p:nvPr>
            <p:ph type="pic" idx="1"/>
          </p:nvPr>
        </p:nvPicPr>
        <p:blipFill>
          <a:blip r:embed="rId2"/>
          <a:srcRect t="12162" b="12162"/>
          <a:stretch>
            <a:fillRect/>
          </a:stretch>
        </p:blipFill>
        <p:spPr>
          <a:xfrm>
            <a:off x="0" y="-23813"/>
            <a:ext cx="6172200" cy="6996113"/>
          </a:xfrm>
        </p:spPr>
      </p:pic>
      <p:sp>
        <p:nvSpPr>
          <p:cNvPr id="4" name="Platshållare för text 3">
            <a:extLst>
              <a:ext uri="{FF2B5EF4-FFF2-40B4-BE49-F238E27FC236}">
                <a16:creationId xmlns:a16="http://schemas.microsoft.com/office/drawing/2014/main" id="{29015A99-54EC-43BE-BDB9-5888DA18D75D}"/>
              </a:ext>
            </a:extLst>
          </p:cNvPr>
          <p:cNvSpPr>
            <a:spLocks noGrp="1"/>
          </p:cNvSpPr>
          <p:nvPr>
            <p:ph type="body" sz="half" idx="2"/>
          </p:nvPr>
        </p:nvSpPr>
        <p:spPr>
          <a:xfrm>
            <a:off x="7423152" y="1898469"/>
            <a:ext cx="3932236" cy="3352800"/>
          </a:xfrm>
        </p:spPr>
        <p:txBody>
          <a:bodyPr>
            <a:normAutofit lnSpcReduction="10000"/>
          </a:bodyPr>
          <a:lstStyle/>
          <a:p>
            <a:pPr marL="285750" indent="-285750">
              <a:buFont typeface="Arial" panose="020B0604020202020204" pitchFamily="34" charset="0"/>
              <a:buChar char="•"/>
            </a:pPr>
            <a:r>
              <a:rPr lang="sv-SE" dirty="0">
                <a:latin typeface="Lato Light" panose="020F0302020204030203" pitchFamily="34" charset="0"/>
              </a:rPr>
              <a:t>Healthy Cities Europeiska nätverk grundades 1988</a:t>
            </a:r>
          </a:p>
          <a:p>
            <a:pPr marL="285750" indent="-285750">
              <a:buFont typeface="Arial" panose="020B0604020202020204" pitchFamily="34" charset="0"/>
              <a:buChar char="•"/>
            </a:pPr>
            <a:r>
              <a:rPr lang="sv-SE" dirty="0">
                <a:latin typeface="Lato Light" panose="020F0302020204030203" pitchFamily="34" charset="0"/>
              </a:rPr>
              <a:t>En global rörelse som arbetar för att sätta hälsa högt upp på den sociala, ekonomiska och politiska dagordningen inom kommuner och regioner</a:t>
            </a:r>
          </a:p>
          <a:p>
            <a:pPr marL="285750" indent="-285750">
              <a:buFont typeface="Arial" panose="020B0604020202020204" pitchFamily="34" charset="0"/>
              <a:buChar char="•"/>
            </a:pPr>
            <a:r>
              <a:rPr lang="sv-SE" dirty="0">
                <a:latin typeface="Lato Light" panose="020F0302020204030203" pitchFamily="34" charset="0"/>
              </a:rPr>
              <a:t>Införliva WHO:s övergripande mål i praktiskt folkhälsoarbete på lokal nivå</a:t>
            </a:r>
          </a:p>
          <a:p>
            <a:pPr marL="285750" indent="-285750">
              <a:buFont typeface="Arial" panose="020B0604020202020204" pitchFamily="34" charset="0"/>
              <a:buChar char="•"/>
            </a:pPr>
            <a:r>
              <a:rPr lang="sv-SE" dirty="0">
                <a:latin typeface="Lato Light" panose="020F0302020204030203" pitchFamily="34" charset="0"/>
              </a:rPr>
              <a:t>Samlar städer och nationella nätverk som arbetar med jämlik hälsa i en process för inspiration och lärande</a:t>
            </a:r>
          </a:p>
          <a:p>
            <a:pPr marL="285750" indent="-285750">
              <a:buFont typeface="Arial" panose="020B0604020202020204" pitchFamily="34" charset="0"/>
              <a:buChar char="•"/>
            </a:pPr>
            <a:r>
              <a:rPr lang="sv-SE" dirty="0">
                <a:latin typeface="Lato Light" panose="020F0302020204030203" pitchFamily="34" charset="0"/>
              </a:rPr>
              <a:t>Ca 100 städer som enskilda medlemmar och 20 nationella nätverk i Europa</a:t>
            </a:r>
          </a:p>
        </p:txBody>
      </p:sp>
    </p:spTree>
    <p:extLst>
      <p:ext uri="{BB962C8B-B14F-4D97-AF65-F5344CB8AC3E}">
        <p14:creationId xmlns:p14="http://schemas.microsoft.com/office/powerpoint/2010/main" val="3889128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1D877B-4186-4198-98AA-70B2CBCF00A4}"/>
              </a:ext>
            </a:extLst>
          </p:cNvPr>
          <p:cNvSpPr>
            <a:spLocks noGrp="1"/>
          </p:cNvSpPr>
          <p:nvPr>
            <p:ph type="title"/>
          </p:nvPr>
        </p:nvSpPr>
        <p:spPr/>
        <p:txBody>
          <a:bodyPr/>
          <a:lstStyle/>
          <a:p>
            <a:r>
              <a:rPr lang="sv-SE" dirty="0"/>
              <a:t>Citat från medlemmarna</a:t>
            </a:r>
          </a:p>
        </p:txBody>
      </p:sp>
      <p:sp>
        <p:nvSpPr>
          <p:cNvPr id="5" name="textruta 4">
            <a:extLst>
              <a:ext uri="{FF2B5EF4-FFF2-40B4-BE49-F238E27FC236}">
                <a16:creationId xmlns:a16="http://schemas.microsoft.com/office/drawing/2014/main" id="{3404058B-1B9D-40A8-950B-A2B190928C98}"/>
              </a:ext>
            </a:extLst>
          </p:cNvPr>
          <p:cNvSpPr txBox="1"/>
          <p:nvPr/>
        </p:nvSpPr>
        <p:spPr>
          <a:xfrm>
            <a:off x="731519" y="2786743"/>
            <a:ext cx="3100251" cy="1938992"/>
          </a:xfrm>
          <a:prstGeom prst="rect">
            <a:avLst/>
          </a:prstGeom>
          <a:noFill/>
        </p:spPr>
        <p:txBody>
          <a:bodyPr wrap="square" rtlCol="0">
            <a:spAutoFit/>
          </a:bodyPr>
          <a:lstStyle/>
          <a:p>
            <a:pPr algn="ctr"/>
            <a:r>
              <a:rPr lang="sv-SE" sz="1400" b="0" i="1" dirty="0">
                <a:solidFill>
                  <a:srgbClr val="000000"/>
                </a:solidFill>
                <a:effectLst/>
                <a:latin typeface="Lato" panose="020F0502020204030203" pitchFamily="34" charset="0"/>
              </a:rPr>
              <a:t>”Healthy Cities har en styrka i att nätverket fångar upp tjänstepersoner som arbetar med folkhälsofrågor och politiker som ansvarar för dessa frågor, vilket förbättrar möjligheterna att lyfta upp jämlik hälsa/folkhälsa på dagordningen.”</a:t>
            </a:r>
            <a:br>
              <a:rPr lang="sv-SE" sz="1400" b="0" i="1" dirty="0">
                <a:solidFill>
                  <a:srgbClr val="000000"/>
                </a:solidFill>
                <a:effectLst/>
                <a:latin typeface="Lato" panose="020F0502020204030203" pitchFamily="34" charset="0"/>
              </a:rPr>
            </a:br>
            <a:br>
              <a:rPr lang="sv-SE" sz="1100" dirty="0">
                <a:effectLst/>
              </a:rPr>
            </a:br>
            <a:r>
              <a:rPr lang="sv-SE" sz="1100" dirty="0">
                <a:effectLst/>
              </a:rPr>
              <a:t>STRATEG MALMÖ STAD</a:t>
            </a:r>
            <a:endParaRPr lang="sv-SE" sz="1100" dirty="0"/>
          </a:p>
        </p:txBody>
      </p:sp>
      <p:sp>
        <p:nvSpPr>
          <p:cNvPr id="6" name="textruta 5">
            <a:extLst>
              <a:ext uri="{FF2B5EF4-FFF2-40B4-BE49-F238E27FC236}">
                <a16:creationId xmlns:a16="http://schemas.microsoft.com/office/drawing/2014/main" id="{6E93D4B0-0985-4E8A-9C39-6E6BFAFCF097}"/>
              </a:ext>
            </a:extLst>
          </p:cNvPr>
          <p:cNvSpPr txBox="1"/>
          <p:nvPr/>
        </p:nvSpPr>
        <p:spPr>
          <a:xfrm>
            <a:off x="4528457" y="2032690"/>
            <a:ext cx="2682240" cy="3447098"/>
          </a:xfrm>
          <a:prstGeom prst="rect">
            <a:avLst/>
          </a:prstGeom>
          <a:noFill/>
        </p:spPr>
        <p:txBody>
          <a:bodyPr wrap="square" rtlCol="0">
            <a:spAutoFit/>
          </a:bodyPr>
          <a:lstStyle/>
          <a:p>
            <a:pPr algn="ctr"/>
            <a:r>
              <a:rPr lang="sv-SE" sz="1400" i="1" dirty="0">
                <a:solidFill>
                  <a:srgbClr val="000000"/>
                </a:solidFill>
                <a:latin typeface="Lato" panose="020F0502020204030203" pitchFamily="34" charset="0"/>
              </a:rPr>
              <a:t>Healthy Cities är en fantastisk plats att vara på… Vi är ett nätverk där vi ges stora möjligheter att diskutera, debattera och byta/bryta tankar i ett sammanhang där både tjänstepersoner och politiker är representerade. Alla har vi samma engagemang om hur vi skall lyckas få folkhälsofrågorna än högre på dagordningen…Vi har en fantastiskt möjlighet att pröva våra tankar och tillsammans forma våra visioner för framtiden.</a:t>
            </a:r>
          </a:p>
          <a:p>
            <a:pPr algn="ctr"/>
            <a:br>
              <a:rPr lang="sv-SE" sz="1100" dirty="0">
                <a:effectLst/>
              </a:rPr>
            </a:br>
            <a:r>
              <a:rPr lang="sv-SE" sz="1100" dirty="0">
                <a:effectLst/>
              </a:rPr>
              <a:t>POLITIKER TROLLHÄTTAN</a:t>
            </a:r>
            <a:endParaRPr lang="sv-SE" sz="1100" dirty="0"/>
          </a:p>
        </p:txBody>
      </p:sp>
      <p:sp>
        <p:nvSpPr>
          <p:cNvPr id="7" name="textruta 6">
            <a:extLst>
              <a:ext uri="{FF2B5EF4-FFF2-40B4-BE49-F238E27FC236}">
                <a16:creationId xmlns:a16="http://schemas.microsoft.com/office/drawing/2014/main" id="{E79E3439-0C20-45CC-9A45-08D0F50120E8}"/>
              </a:ext>
            </a:extLst>
          </p:cNvPr>
          <p:cNvSpPr txBox="1"/>
          <p:nvPr/>
        </p:nvSpPr>
        <p:spPr>
          <a:xfrm>
            <a:off x="8177349" y="2386149"/>
            <a:ext cx="2255520" cy="2539157"/>
          </a:xfrm>
          <a:prstGeom prst="rect">
            <a:avLst/>
          </a:prstGeom>
          <a:noFill/>
        </p:spPr>
        <p:txBody>
          <a:bodyPr wrap="square" rtlCol="0">
            <a:spAutoFit/>
          </a:bodyPr>
          <a:lstStyle/>
          <a:p>
            <a:pPr algn="ctr"/>
            <a:r>
              <a:rPr lang="sv-SE" sz="1400" i="1" dirty="0">
                <a:solidFill>
                  <a:srgbClr val="000000"/>
                </a:solidFill>
                <a:latin typeface="Lato" panose="020F0502020204030203" pitchFamily="34" charset="0"/>
              </a:rPr>
              <a:t>”Jag är ganska ensam hemma, genom HC har jag lärt känna många och kan kontakta dem när jag har något jag funderar på. Guld värt! Deltagarna i nätverket är så generösa och delar med sig av både positivt och negativt.”</a:t>
            </a:r>
          </a:p>
          <a:p>
            <a:pPr algn="ctr"/>
            <a:br>
              <a:rPr lang="sv-SE" sz="1100" dirty="0">
                <a:effectLst/>
              </a:rPr>
            </a:br>
            <a:r>
              <a:rPr lang="sv-SE" sz="1100" dirty="0">
                <a:effectLst/>
              </a:rPr>
              <a:t>SAMHÄLLSSTRATEG FOLKHÄLSA</a:t>
            </a:r>
            <a:br>
              <a:rPr lang="sv-SE" sz="1100" dirty="0">
                <a:effectLst/>
              </a:rPr>
            </a:br>
            <a:r>
              <a:rPr lang="sv-SE" sz="1100" dirty="0">
                <a:effectLst/>
              </a:rPr>
              <a:t>LULEÅ KOMMUN</a:t>
            </a:r>
            <a:endParaRPr lang="sv-SE" sz="1100" dirty="0"/>
          </a:p>
        </p:txBody>
      </p:sp>
      <p:sp>
        <p:nvSpPr>
          <p:cNvPr id="8" name="Ellips 7">
            <a:extLst>
              <a:ext uri="{FF2B5EF4-FFF2-40B4-BE49-F238E27FC236}">
                <a16:creationId xmlns:a16="http://schemas.microsoft.com/office/drawing/2014/main" id="{AA580C67-92C0-47EA-A62F-F3D689240549}"/>
              </a:ext>
            </a:extLst>
          </p:cNvPr>
          <p:cNvSpPr/>
          <p:nvPr/>
        </p:nvSpPr>
        <p:spPr>
          <a:xfrm>
            <a:off x="348343" y="2272937"/>
            <a:ext cx="3770811" cy="2767415"/>
          </a:xfrm>
          <a:prstGeom prst="ellipse">
            <a:avLst/>
          </a:prstGeom>
          <a:noFill/>
          <a:ln w="28575">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9" name="Rektangel 8">
            <a:extLst>
              <a:ext uri="{FF2B5EF4-FFF2-40B4-BE49-F238E27FC236}">
                <a16:creationId xmlns:a16="http://schemas.microsoft.com/office/drawing/2014/main" id="{042D9456-4E21-45CC-9A26-9DE29641B35A}"/>
              </a:ext>
            </a:extLst>
          </p:cNvPr>
          <p:cNvSpPr/>
          <p:nvPr/>
        </p:nvSpPr>
        <p:spPr>
          <a:xfrm>
            <a:off x="4310743" y="1741714"/>
            <a:ext cx="3056708" cy="3849189"/>
          </a:xfrm>
          <a:prstGeom prst="rect">
            <a:avLst/>
          </a:prstGeom>
          <a:noFill/>
          <a:ln w="28575">
            <a:solidFill>
              <a:srgbClr val="159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0" name="Ellips 9">
            <a:extLst>
              <a:ext uri="{FF2B5EF4-FFF2-40B4-BE49-F238E27FC236}">
                <a16:creationId xmlns:a16="http://schemas.microsoft.com/office/drawing/2014/main" id="{7CF80D19-6160-4EDF-9834-1B6B0235B1C9}"/>
              </a:ext>
            </a:extLst>
          </p:cNvPr>
          <p:cNvSpPr/>
          <p:nvPr/>
        </p:nvSpPr>
        <p:spPr>
          <a:xfrm>
            <a:off x="7781699" y="1959429"/>
            <a:ext cx="3056708" cy="3378925"/>
          </a:xfrm>
          <a:prstGeom prst="ellipse">
            <a:avLst/>
          </a:prstGeom>
          <a:noFill/>
          <a:ln w="3810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40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5453C84-88DC-416D-8F0C-699EAE3CC710}"/>
              </a:ext>
            </a:extLst>
          </p:cNvPr>
          <p:cNvSpPr>
            <a:spLocks noGrp="1"/>
          </p:cNvSpPr>
          <p:nvPr>
            <p:ph idx="1"/>
          </p:nvPr>
        </p:nvSpPr>
        <p:spPr/>
        <p:txBody>
          <a:bodyPr/>
          <a:lstStyle/>
          <a:p>
            <a:pPr marL="0" indent="0">
              <a:buNone/>
            </a:pPr>
            <a:r>
              <a:rPr lang="sv-SE" sz="4800" dirty="0">
                <a:solidFill>
                  <a:srgbClr val="E98300"/>
                </a:solidFill>
                <a:latin typeface="Lato" panose="020F0502020204030203" pitchFamily="34" charset="0"/>
                <a:ea typeface="+mj-ea"/>
              </a:rPr>
              <a:t>Tack!</a:t>
            </a:r>
          </a:p>
          <a:p>
            <a:pPr marL="0" indent="0">
              <a:buNone/>
            </a:pPr>
            <a:endParaRPr lang="sv-SE" dirty="0"/>
          </a:p>
          <a:p>
            <a:pPr marL="0" indent="0">
              <a:buNone/>
            </a:pPr>
            <a:endParaRPr lang="sv-SE" dirty="0"/>
          </a:p>
          <a:p>
            <a:pPr marL="0" indent="0">
              <a:buNone/>
            </a:pPr>
            <a:endParaRPr lang="sv-SE" dirty="0">
              <a:latin typeface="Lato" panose="020F0502020204030203" pitchFamily="34" charset="0"/>
            </a:endParaRPr>
          </a:p>
          <a:p>
            <a:pPr marL="0" indent="0">
              <a:buNone/>
            </a:pPr>
            <a:endParaRPr lang="sv-SE" dirty="0">
              <a:latin typeface="Lato" panose="020F0502020204030203" pitchFamily="34" charset="0"/>
            </a:endParaRPr>
          </a:p>
          <a:p>
            <a:pPr marL="0" indent="0">
              <a:buNone/>
            </a:pPr>
            <a:r>
              <a:rPr lang="sv-SE" dirty="0">
                <a:latin typeface="Lato" panose="020F0502020204030203" pitchFamily="34" charset="0"/>
              </a:rPr>
              <a:t>www.healthycities.se</a:t>
            </a:r>
          </a:p>
        </p:txBody>
      </p:sp>
    </p:spTree>
    <p:extLst>
      <p:ext uri="{BB962C8B-B14F-4D97-AF65-F5344CB8AC3E}">
        <p14:creationId xmlns:p14="http://schemas.microsoft.com/office/powerpoint/2010/main" val="1630867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601F0688-000C-4457-A878-173376B6AD5E}"/>
              </a:ext>
            </a:extLst>
          </p:cNvPr>
          <p:cNvSpPr/>
          <p:nvPr/>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6">
            <a:extLst>
              <a:ext uri="{FF2B5EF4-FFF2-40B4-BE49-F238E27FC236}">
                <a16:creationId xmlns:a16="http://schemas.microsoft.com/office/drawing/2014/main" id="{2E9A2A07-4905-46D3-9797-F0DA09088170}"/>
              </a:ext>
            </a:extLst>
          </p:cNvPr>
          <p:cNvPicPr>
            <a:picLocks noChangeAspect="1"/>
          </p:cNvPicPr>
          <p:nvPr/>
        </p:nvPicPr>
        <p:blipFill>
          <a:blip r:embed="rId2"/>
          <a:stretch>
            <a:fillRect/>
          </a:stretch>
        </p:blipFill>
        <p:spPr>
          <a:xfrm>
            <a:off x="2347440" y="1676401"/>
            <a:ext cx="7497120" cy="3505198"/>
          </a:xfrm>
          <a:prstGeom prst="rect">
            <a:avLst/>
          </a:prstGeom>
        </p:spPr>
      </p:pic>
      <p:sp>
        <p:nvSpPr>
          <p:cNvPr id="18" name="textruta 17">
            <a:extLst>
              <a:ext uri="{FF2B5EF4-FFF2-40B4-BE49-F238E27FC236}">
                <a16:creationId xmlns:a16="http://schemas.microsoft.com/office/drawing/2014/main" id="{E2BF8699-D31A-4D1F-AC76-E16F228A628C}"/>
              </a:ext>
            </a:extLst>
          </p:cNvPr>
          <p:cNvSpPr txBox="1"/>
          <p:nvPr/>
        </p:nvSpPr>
        <p:spPr>
          <a:xfrm>
            <a:off x="2849880" y="5618480"/>
            <a:ext cx="6492240" cy="523220"/>
          </a:xfrm>
          <a:prstGeom prst="rect">
            <a:avLst/>
          </a:prstGeom>
          <a:noFill/>
        </p:spPr>
        <p:txBody>
          <a:bodyPr wrap="square" rtlCol="0">
            <a:spAutoFit/>
          </a:bodyPr>
          <a:lstStyle/>
          <a:p>
            <a:pPr algn="ctr"/>
            <a:r>
              <a:rPr lang="sv-SE" sz="2800" dirty="0">
                <a:solidFill>
                  <a:srgbClr val="E98300"/>
                </a:solidFill>
                <a:latin typeface="Lato" panose="020F0502020204030203" pitchFamily="34" charset="0"/>
              </a:rPr>
              <a:t>www.healthycities.se</a:t>
            </a:r>
          </a:p>
        </p:txBody>
      </p:sp>
    </p:spTree>
    <p:extLst>
      <p:ext uri="{BB962C8B-B14F-4D97-AF65-F5344CB8AC3E}">
        <p14:creationId xmlns:p14="http://schemas.microsoft.com/office/powerpoint/2010/main" val="3718260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17B5BFD1-BF53-401E-AD3B-7D7B840D57DE}"/>
              </a:ext>
            </a:extLst>
          </p:cNvPr>
          <p:cNvSpPr>
            <a:spLocks noGrp="1"/>
          </p:cNvSpPr>
          <p:nvPr>
            <p:ph idx="1"/>
          </p:nvPr>
        </p:nvSpPr>
        <p:spPr/>
        <p:txBody>
          <a:bodyPr/>
          <a:lstStyle/>
          <a:p>
            <a:r>
              <a:rPr lang="sv-SE" dirty="0">
                <a:latin typeface="Lato Light" panose="020F0302020204030203" pitchFamily="34" charset="0"/>
              </a:rPr>
              <a:t> Förbättra folkhälsan genom att förbättra levnadsförutsättningarna   och möjligheterna för alla!</a:t>
            </a:r>
          </a:p>
          <a:p>
            <a:pPr marL="0" indent="0">
              <a:buNone/>
            </a:pPr>
            <a:endParaRPr lang="sv-SE" dirty="0">
              <a:latin typeface="Lato Light" panose="020F0302020204030203" pitchFamily="34" charset="0"/>
            </a:endParaRPr>
          </a:p>
          <a:p>
            <a:r>
              <a:rPr lang="sv-SE" dirty="0">
                <a:latin typeface="Lato Light" panose="020F0302020204030203" pitchFamily="34" charset="0"/>
              </a:rPr>
              <a:t>Arbeta strategiskt för jämlik hälsa och jämlika förutsättningar för hållbar utveckling</a:t>
            </a:r>
          </a:p>
          <a:p>
            <a:pPr marL="0" indent="0">
              <a:buNone/>
            </a:pPr>
            <a:endParaRPr lang="sv-SE" dirty="0">
              <a:latin typeface="Lato Light" panose="020F0302020204030203" pitchFamily="34" charset="0"/>
            </a:endParaRPr>
          </a:p>
          <a:p>
            <a:pPr>
              <a:buSzPct val="100000"/>
              <a:buBlip>
                <a:blip r:embed="rId2">
                  <a:extLst>
                    <a:ext uri="{96DAC541-7B7A-43D3-8B79-37D633B846F1}">
                      <asvg:svgBlip xmlns:asvg="http://schemas.microsoft.com/office/drawing/2016/SVG/main" r:embed="rId3"/>
                    </a:ext>
                  </a:extLst>
                </a:blip>
              </a:buBlip>
            </a:pPr>
            <a:r>
              <a:rPr lang="sv-SE" dirty="0">
                <a:latin typeface="Lato Light" panose="020F0302020204030203" pitchFamily="34" charset="0"/>
              </a:rPr>
              <a:t>Lyfta jämlik hälsa till den politiska dagordningen lokalt, regionalt, nationellt och globalt </a:t>
            </a:r>
          </a:p>
          <a:p>
            <a:pPr marL="0" indent="0">
              <a:buNone/>
            </a:pPr>
            <a:endParaRPr lang="sv-SE" dirty="0"/>
          </a:p>
        </p:txBody>
      </p:sp>
      <p:sp>
        <p:nvSpPr>
          <p:cNvPr id="5" name="Rubrik 4">
            <a:extLst>
              <a:ext uri="{FF2B5EF4-FFF2-40B4-BE49-F238E27FC236}">
                <a16:creationId xmlns:a16="http://schemas.microsoft.com/office/drawing/2014/main" id="{33CFD970-5E97-4B89-891B-DEBAE88DCDE7}"/>
              </a:ext>
            </a:extLst>
          </p:cNvPr>
          <p:cNvSpPr>
            <a:spLocks noGrp="1"/>
          </p:cNvSpPr>
          <p:nvPr>
            <p:ph type="title"/>
          </p:nvPr>
        </p:nvSpPr>
        <p:spPr/>
        <p:txBody>
          <a:bodyPr>
            <a:normAutofit/>
          </a:bodyPr>
          <a:lstStyle/>
          <a:p>
            <a:r>
              <a:rPr lang="sv-SE" sz="3200" dirty="0">
                <a:latin typeface="Lato" panose="020F0502020204030203" pitchFamily="34" charset="0"/>
              </a:rPr>
              <a:t>Övergripande mål </a:t>
            </a:r>
          </a:p>
        </p:txBody>
      </p:sp>
    </p:spTree>
    <p:extLst>
      <p:ext uri="{BB962C8B-B14F-4D97-AF65-F5344CB8AC3E}">
        <p14:creationId xmlns:p14="http://schemas.microsoft.com/office/powerpoint/2010/main" val="204727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F7E2360-C4AE-4360-934D-30E682B331E4}"/>
              </a:ext>
            </a:extLst>
          </p:cNvPr>
          <p:cNvSpPr/>
          <p:nvPr/>
        </p:nvSpPr>
        <p:spPr>
          <a:xfrm>
            <a:off x="5524500" y="6172200"/>
            <a:ext cx="439102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445BB8B-107C-42BC-B28C-C6C631189C9B}"/>
              </a:ext>
            </a:extLst>
          </p:cNvPr>
          <p:cNvSpPr>
            <a:spLocks noGrp="1"/>
          </p:cNvSpPr>
          <p:nvPr>
            <p:ph type="title"/>
          </p:nvPr>
        </p:nvSpPr>
        <p:spPr>
          <a:xfrm>
            <a:off x="7423151" y="-425062"/>
            <a:ext cx="3932237" cy="1600200"/>
          </a:xfrm>
        </p:spPr>
        <p:txBody>
          <a:bodyPr/>
          <a:lstStyle/>
          <a:p>
            <a:r>
              <a:rPr lang="sv-SE" dirty="0">
                <a:latin typeface="Lato" panose="020F0502020204030203" pitchFamily="34" charset="0"/>
              </a:rPr>
              <a:t>Arbete i faser</a:t>
            </a:r>
            <a:endParaRPr lang="sv-SE" dirty="0"/>
          </a:p>
        </p:txBody>
      </p:sp>
      <p:sp>
        <p:nvSpPr>
          <p:cNvPr id="4" name="Platshållare för text 3">
            <a:extLst>
              <a:ext uri="{FF2B5EF4-FFF2-40B4-BE49-F238E27FC236}">
                <a16:creationId xmlns:a16="http://schemas.microsoft.com/office/drawing/2014/main" id="{29015A99-54EC-43BE-BDB9-5888DA18D75D}"/>
              </a:ext>
            </a:extLst>
          </p:cNvPr>
          <p:cNvSpPr>
            <a:spLocks noGrp="1"/>
          </p:cNvSpPr>
          <p:nvPr>
            <p:ph type="body" sz="half" idx="2"/>
          </p:nvPr>
        </p:nvSpPr>
        <p:spPr>
          <a:xfrm>
            <a:off x="7423151" y="1488280"/>
            <a:ext cx="3932236" cy="5122070"/>
          </a:xfrm>
        </p:spPr>
        <p:txBody>
          <a:bodyPr>
            <a:noAutofit/>
          </a:bodyPr>
          <a:lstStyle/>
          <a:p>
            <a:pPr marL="285750" indent="-285750">
              <a:buBlip>
                <a:blip r:embed="rId2">
                  <a:extLst>
                    <a:ext uri="{96DAC541-7B7A-43D3-8B79-37D633B846F1}">
                      <asvg:svgBlip xmlns:asvg="http://schemas.microsoft.com/office/drawing/2016/SVG/main" r:embed="rId3"/>
                    </a:ext>
                  </a:extLst>
                </a:blip>
              </a:buBlip>
            </a:pPr>
            <a:r>
              <a:rPr lang="sv-SE" dirty="0">
                <a:latin typeface="Lato Light" panose="020F0302020204030203" pitchFamily="34" charset="0"/>
              </a:rPr>
              <a:t>Varje fas innehåller ett antal utvecklingsområden som nätverket gemensamt tar sig an utifrån de enskilda ländernas och städernas förutsättningar.</a:t>
            </a:r>
          </a:p>
          <a:p>
            <a:pPr marL="285750" indent="-285750">
              <a:buBlip>
                <a:blip r:embed="rId2">
                  <a:extLst>
                    <a:ext uri="{96DAC541-7B7A-43D3-8B79-37D633B846F1}">
                      <asvg:svgBlip xmlns:asvg="http://schemas.microsoft.com/office/drawing/2016/SVG/main" r:embed="rId3"/>
                    </a:ext>
                  </a:extLst>
                </a:blip>
              </a:buBlip>
            </a:pPr>
            <a:r>
              <a:rPr lang="sv-SE" dirty="0">
                <a:latin typeface="Lato Light" panose="020F0302020204030203" pitchFamily="34" charset="0"/>
              </a:rPr>
              <a:t>Faserna varar i ca 5 år.</a:t>
            </a:r>
          </a:p>
          <a:p>
            <a:pPr marL="285750" indent="-285750">
              <a:buBlip>
                <a:blip r:embed="rId2">
                  <a:extLst>
                    <a:ext uri="{96DAC541-7B7A-43D3-8B79-37D633B846F1}">
                      <asvg:svgBlip xmlns:asvg="http://schemas.microsoft.com/office/drawing/2016/SVG/main" r:embed="rId3"/>
                    </a:ext>
                  </a:extLst>
                </a:blip>
              </a:buBlip>
            </a:pPr>
            <a:r>
              <a:rPr lang="sv-SE" dirty="0">
                <a:latin typeface="Lato Light" panose="020F0302020204030203" pitchFamily="34" charset="0"/>
              </a:rPr>
              <a:t>Fas VI avslutades 2018. Denna fas hade ett starkt fokus på WHO:s strategi Health 2020, vilket innebär en fokusering på styrning, ledning, uppföljning, utvärdering och utveckling av det breda arbetet med folkhälsa och social hållbarhet. </a:t>
            </a:r>
          </a:p>
          <a:p>
            <a:pPr marL="285750" indent="-285750">
              <a:buBlip>
                <a:blip r:embed="rId2">
                  <a:extLst>
                    <a:ext uri="{96DAC541-7B7A-43D3-8B79-37D633B846F1}">
                      <asvg:svgBlip xmlns:asvg="http://schemas.microsoft.com/office/drawing/2016/SVG/main" r:embed="rId3"/>
                    </a:ext>
                  </a:extLst>
                </a:blip>
              </a:buBlip>
            </a:pPr>
            <a:r>
              <a:rPr lang="sv-SE" dirty="0">
                <a:latin typeface="Lato Light" panose="020F0302020204030203" pitchFamily="34" charset="0"/>
              </a:rPr>
              <a:t>Fas VII pågår 2019-2025 där fokus är Agenda 2030:s 17 mål för hållbar utveckling. </a:t>
            </a:r>
          </a:p>
          <a:p>
            <a:endParaRPr lang="sv-SE" dirty="0">
              <a:latin typeface="Lato Light" panose="020F0302020204030203" pitchFamily="34" charset="0"/>
            </a:endParaRPr>
          </a:p>
        </p:txBody>
      </p:sp>
      <p:sp>
        <p:nvSpPr>
          <p:cNvPr id="8" name="Rektangel 7">
            <a:extLst>
              <a:ext uri="{FF2B5EF4-FFF2-40B4-BE49-F238E27FC236}">
                <a16:creationId xmlns:a16="http://schemas.microsoft.com/office/drawing/2014/main" id="{962186E5-1D9A-40FC-B28D-AE5C1573D6D7}"/>
              </a:ext>
            </a:extLst>
          </p:cNvPr>
          <p:cNvSpPr/>
          <p:nvPr/>
        </p:nvSpPr>
        <p:spPr>
          <a:xfrm>
            <a:off x="0" y="13088"/>
            <a:ext cx="6172200" cy="684491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13163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5EB05BF-724B-4BD7-9FE1-3F978EB3C68C}"/>
              </a:ext>
            </a:extLst>
          </p:cNvPr>
          <p:cNvSpPr>
            <a:spLocks noGrp="1"/>
          </p:cNvSpPr>
          <p:nvPr>
            <p:ph type="title"/>
          </p:nvPr>
        </p:nvSpPr>
        <p:spPr>
          <a:xfrm>
            <a:off x="7423151" y="2349500"/>
            <a:ext cx="3932237" cy="1600200"/>
          </a:xfrm>
        </p:spPr>
        <p:txBody>
          <a:bodyPr>
            <a:normAutofit fontScale="90000"/>
          </a:bodyPr>
          <a:lstStyle/>
          <a:p>
            <a:pPr>
              <a:lnSpc>
                <a:spcPct val="100000"/>
              </a:lnSpc>
            </a:pPr>
            <a:r>
              <a:rPr lang="sv-SE" sz="3200" dirty="0">
                <a:latin typeface="Lato" panose="020F0502020204030203" pitchFamily="34" charset="0"/>
              </a:rPr>
              <a:t>WHO:s koppling till de globala målen</a:t>
            </a:r>
            <a:br>
              <a:rPr lang="sv-SE" sz="3200" dirty="0">
                <a:latin typeface="Lato" panose="020F0502020204030203" pitchFamily="34" charset="0"/>
              </a:rPr>
            </a:br>
            <a:br>
              <a:rPr lang="sv-SE" sz="3200" dirty="0">
                <a:latin typeface="Lato" panose="020F0502020204030203" pitchFamily="34" charset="0"/>
              </a:rPr>
            </a:br>
            <a:r>
              <a:rPr lang="sv-SE" sz="1800" dirty="0">
                <a:solidFill>
                  <a:schemeClr val="tx1"/>
                </a:solidFill>
                <a:latin typeface="Lato Light" panose="020F0302020204030203" pitchFamily="34" charset="0"/>
                <a:ea typeface="+mn-ea"/>
              </a:rPr>
              <a:t>Hälsa som </a:t>
            </a:r>
            <a:r>
              <a:rPr lang="sv-SE" sz="1800" b="1" dirty="0">
                <a:solidFill>
                  <a:schemeClr val="tx1"/>
                </a:solidFill>
                <a:latin typeface="Lato Light" panose="020F0302020204030203" pitchFamily="34" charset="0"/>
                <a:ea typeface="+mn-ea"/>
              </a:rPr>
              <a:t>resultat</a:t>
            </a:r>
            <a:r>
              <a:rPr lang="sv-SE" sz="1800" dirty="0">
                <a:solidFill>
                  <a:schemeClr val="tx1"/>
                </a:solidFill>
                <a:latin typeface="Lato Light" panose="020F0302020204030203" pitchFamily="34" charset="0"/>
                <a:ea typeface="+mn-ea"/>
              </a:rPr>
              <a:t>, </a:t>
            </a:r>
            <a:r>
              <a:rPr lang="sv-SE" sz="1800" b="1" dirty="0">
                <a:solidFill>
                  <a:schemeClr val="tx1"/>
                </a:solidFill>
                <a:latin typeface="Lato Light" panose="020F0302020204030203" pitchFamily="34" charset="0"/>
                <a:ea typeface="+mn-ea"/>
              </a:rPr>
              <a:t>bestämningsfaktor</a:t>
            </a:r>
            <a:r>
              <a:rPr lang="sv-SE" sz="1800" dirty="0">
                <a:solidFill>
                  <a:schemeClr val="tx1"/>
                </a:solidFill>
                <a:latin typeface="Lato Light" panose="020F0302020204030203" pitchFamily="34" charset="0"/>
                <a:ea typeface="+mn-ea"/>
              </a:rPr>
              <a:t> och </a:t>
            </a:r>
            <a:r>
              <a:rPr lang="sv-SE" sz="1800" b="1" dirty="0">
                <a:solidFill>
                  <a:schemeClr val="tx1"/>
                </a:solidFill>
                <a:latin typeface="Lato Light" panose="020F0302020204030203" pitchFamily="34" charset="0"/>
                <a:ea typeface="+mn-ea"/>
              </a:rPr>
              <a:t>möjliggörare</a:t>
            </a:r>
            <a:r>
              <a:rPr lang="sv-SE" sz="1800" dirty="0">
                <a:solidFill>
                  <a:schemeClr val="tx1"/>
                </a:solidFill>
                <a:latin typeface="Lato Light" panose="020F0302020204030203" pitchFamily="34" charset="0"/>
                <a:ea typeface="+mn-ea"/>
              </a:rPr>
              <a:t> för att nå målen</a:t>
            </a:r>
          </a:p>
        </p:txBody>
      </p:sp>
      <p:graphicFrame>
        <p:nvGraphicFramePr>
          <p:cNvPr id="8" name="Platshållare för innehåll 3">
            <a:extLst>
              <a:ext uri="{FF2B5EF4-FFF2-40B4-BE49-F238E27FC236}">
                <a16:creationId xmlns:a16="http://schemas.microsoft.com/office/drawing/2014/main" id="{4FA09340-81B9-4B27-96F7-46D4D6CFB5D0}"/>
              </a:ext>
            </a:extLst>
          </p:cNvPr>
          <p:cNvGraphicFramePr>
            <a:graphicFrameLocks noGrp="1" noChangeAspect="1"/>
          </p:cNvGraphicFramePr>
          <p:nvPr>
            <p:ph type="pic" idx="1"/>
          </p:nvPr>
        </p:nvGraphicFramePr>
        <p:xfrm>
          <a:off x="330200" y="987425"/>
          <a:ext cx="6172200" cy="4483100"/>
        </p:xfrm>
        <a:graphic>
          <a:graphicData uri="http://schemas.openxmlformats.org/presentationml/2006/ole">
            <mc:AlternateContent xmlns:mc="http://schemas.openxmlformats.org/markup-compatibility/2006">
              <mc:Choice xmlns:v="urn:schemas-microsoft-com:vml" Requires="v">
                <p:oleObj spid="_x0000_s2053" name="Acrobat Document" r:id="rId3" imgW="108537134" imgH="78838425" progId="AcroExch.Document.DC">
                  <p:embed/>
                </p:oleObj>
              </mc:Choice>
              <mc:Fallback>
                <p:oleObj name="Acrobat Document" r:id="rId3" imgW="108537134" imgH="78838425" progId="AcroExch.Document.DC">
                  <p:embed/>
                  <p:pic>
                    <p:nvPicPr>
                      <p:cNvPr id="8" name="Platshållare för innehåll 3">
                        <a:extLst>
                          <a:ext uri="{FF2B5EF4-FFF2-40B4-BE49-F238E27FC236}">
                            <a16:creationId xmlns:a16="http://schemas.microsoft.com/office/drawing/2014/main" id="{4FA09340-81B9-4B27-96F7-46D4D6CFB5D0}"/>
                          </a:ext>
                        </a:extLst>
                      </p:cNvPr>
                      <p:cNvPicPr/>
                      <p:nvPr/>
                    </p:nvPicPr>
                    <p:blipFill>
                      <a:blip r:embed="rId4"/>
                      <a:stretch>
                        <a:fillRect/>
                      </a:stretch>
                    </p:blipFill>
                    <p:spPr>
                      <a:xfrm>
                        <a:off x="330200" y="987425"/>
                        <a:ext cx="6172200" cy="4483100"/>
                      </a:xfrm>
                      <a:prstGeom prst="rect">
                        <a:avLst/>
                      </a:prstGeom>
                    </p:spPr>
                  </p:pic>
                </p:oleObj>
              </mc:Fallback>
            </mc:AlternateContent>
          </a:graphicData>
        </a:graphic>
      </p:graphicFrame>
    </p:spTree>
    <p:extLst>
      <p:ext uri="{BB962C8B-B14F-4D97-AF65-F5344CB8AC3E}">
        <p14:creationId xmlns:p14="http://schemas.microsoft.com/office/powerpoint/2010/main" val="17787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AD316163-CEC1-4003-836C-AD321C54D8FD}"/>
              </a:ext>
            </a:extLst>
          </p:cNvPr>
          <p:cNvSpPr>
            <a:spLocks noGrp="1"/>
          </p:cNvSpPr>
          <p:nvPr>
            <p:ph idx="1"/>
          </p:nvPr>
        </p:nvSpPr>
        <p:spPr/>
        <p:txBody>
          <a:bodyPr/>
          <a:lstStyle/>
          <a:p>
            <a:pPr marL="0" indent="0">
              <a:buNone/>
            </a:pPr>
            <a:r>
              <a:rPr lang="sv-SE" dirty="0">
                <a:latin typeface="Lato Light" panose="020F0302020204030203" pitchFamily="34" charset="0"/>
              </a:rPr>
              <a:t>Mål 1: Främja hälsa och välmående för alla och minska hälsoskillnaderna​</a:t>
            </a:r>
          </a:p>
          <a:p>
            <a:endParaRPr lang="sv-SE" dirty="0">
              <a:latin typeface="Lato Light" panose="020F0302020204030203" pitchFamily="34" charset="0"/>
            </a:endParaRPr>
          </a:p>
          <a:p>
            <a:pPr marL="0" indent="0">
              <a:buNone/>
            </a:pPr>
            <a:r>
              <a:rPr lang="sv-SE" dirty="0">
                <a:latin typeface="Lato Light" panose="020F0302020204030203" pitchFamily="34" charset="0"/>
              </a:rPr>
              <a:t>Mål 2: Ledande förebild nationellt, regionalt och globalt​</a:t>
            </a:r>
          </a:p>
          <a:p>
            <a:endParaRPr lang="sv-SE" dirty="0">
              <a:latin typeface="Lato Light" panose="020F0302020204030203" pitchFamily="34" charset="0"/>
            </a:endParaRPr>
          </a:p>
          <a:p>
            <a:pPr marL="0" indent="0">
              <a:buNone/>
            </a:pPr>
            <a:r>
              <a:rPr lang="sv-SE" dirty="0">
                <a:latin typeface="Lato Light" panose="020F0302020204030203" pitchFamily="34" charset="0"/>
              </a:rPr>
              <a:t>Mål 3: Stödja implementeringen av WHO:s strategiska mål och prioriteringar</a:t>
            </a:r>
          </a:p>
        </p:txBody>
      </p:sp>
      <p:sp>
        <p:nvSpPr>
          <p:cNvPr id="5" name="Rubrik 4">
            <a:extLst>
              <a:ext uri="{FF2B5EF4-FFF2-40B4-BE49-F238E27FC236}">
                <a16:creationId xmlns:a16="http://schemas.microsoft.com/office/drawing/2014/main" id="{FBBC1243-5EC7-4FF6-91B8-274C4EF0F198}"/>
              </a:ext>
            </a:extLst>
          </p:cNvPr>
          <p:cNvSpPr>
            <a:spLocks noGrp="1"/>
          </p:cNvSpPr>
          <p:nvPr>
            <p:ph type="title"/>
          </p:nvPr>
        </p:nvSpPr>
        <p:spPr/>
        <p:txBody>
          <a:bodyPr/>
          <a:lstStyle/>
          <a:p>
            <a:r>
              <a:rPr lang="sv-SE" dirty="0"/>
              <a:t>Övergripande mål för Fas VII</a:t>
            </a:r>
          </a:p>
        </p:txBody>
      </p:sp>
    </p:spTree>
    <p:extLst>
      <p:ext uri="{BB962C8B-B14F-4D97-AF65-F5344CB8AC3E}">
        <p14:creationId xmlns:p14="http://schemas.microsoft.com/office/powerpoint/2010/main" val="267379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1417003C-3F25-4EC0-8340-6EA7E855AD26}"/>
              </a:ext>
            </a:extLst>
          </p:cNvPr>
          <p:cNvSpPr>
            <a:spLocks noGrp="1"/>
          </p:cNvSpPr>
          <p:nvPr>
            <p:ph type="title"/>
          </p:nvPr>
        </p:nvSpPr>
        <p:spPr>
          <a:xfrm>
            <a:off x="839788" y="433613"/>
            <a:ext cx="10515600" cy="1031611"/>
          </a:xfrm>
        </p:spPr>
        <p:txBody>
          <a:bodyPr>
            <a:normAutofit/>
          </a:bodyPr>
          <a:lstStyle/>
          <a:p>
            <a:r>
              <a:rPr lang="sv-SE" sz="3200" dirty="0">
                <a:latin typeface="Lato" panose="020F0502020204030203" pitchFamily="34" charset="0"/>
              </a:rPr>
              <a:t>WHO:s Healthy Cities strategiska teman</a:t>
            </a:r>
          </a:p>
        </p:txBody>
      </p:sp>
      <p:pic>
        <p:nvPicPr>
          <p:cNvPr id="7" name="Bildobjekt 6">
            <a:extLst>
              <a:ext uri="{FF2B5EF4-FFF2-40B4-BE49-F238E27FC236}">
                <a16:creationId xmlns:a16="http://schemas.microsoft.com/office/drawing/2014/main" id="{70D52F88-264D-43D1-8D24-E39C5FEDB2D5}"/>
              </a:ext>
            </a:extLst>
          </p:cNvPr>
          <p:cNvPicPr>
            <a:picLocks noChangeAspect="1"/>
          </p:cNvPicPr>
          <p:nvPr/>
        </p:nvPicPr>
        <p:blipFill>
          <a:blip r:embed="rId2"/>
          <a:stretch>
            <a:fillRect/>
          </a:stretch>
        </p:blipFill>
        <p:spPr>
          <a:xfrm>
            <a:off x="979579" y="1806674"/>
            <a:ext cx="6038550" cy="2970530"/>
          </a:xfrm>
          <a:prstGeom prst="rect">
            <a:avLst/>
          </a:prstGeom>
        </p:spPr>
      </p:pic>
      <p:pic>
        <p:nvPicPr>
          <p:cNvPr id="8" name="Bildobjekt 7">
            <a:extLst>
              <a:ext uri="{FF2B5EF4-FFF2-40B4-BE49-F238E27FC236}">
                <a16:creationId xmlns:a16="http://schemas.microsoft.com/office/drawing/2014/main" id="{C90BC163-7824-462F-92B7-46B25C91D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9367" y="1839662"/>
            <a:ext cx="2904554" cy="2904554"/>
          </a:xfrm>
          <a:prstGeom prst="rect">
            <a:avLst/>
          </a:prstGeom>
        </p:spPr>
      </p:pic>
      <p:sp>
        <p:nvSpPr>
          <p:cNvPr id="11" name="Högerpil 10">
            <a:extLst>
              <a:ext uri="{FF2B5EF4-FFF2-40B4-BE49-F238E27FC236}">
                <a16:creationId xmlns:a16="http://schemas.microsoft.com/office/drawing/2014/main" id="{99C45E5F-F644-450D-B69E-E61D69C6C7D9}"/>
              </a:ext>
            </a:extLst>
          </p:cNvPr>
          <p:cNvSpPr/>
          <p:nvPr/>
        </p:nvSpPr>
        <p:spPr>
          <a:xfrm>
            <a:off x="7621025" y="2611604"/>
            <a:ext cx="846700" cy="663878"/>
          </a:xfrm>
          <a:prstGeom prst="rightArrow">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E98300"/>
              </a:solidFill>
            </a:endParaRPr>
          </a:p>
        </p:txBody>
      </p:sp>
      <p:sp>
        <p:nvSpPr>
          <p:cNvPr id="13" name="Högerpil 10">
            <a:extLst>
              <a:ext uri="{FF2B5EF4-FFF2-40B4-BE49-F238E27FC236}">
                <a16:creationId xmlns:a16="http://schemas.microsoft.com/office/drawing/2014/main" id="{5D4735C8-C58C-4192-ACFE-11EB21D376FA}"/>
              </a:ext>
            </a:extLst>
          </p:cNvPr>
          <p:cNvSpPr/>
          <p:nvPr/>
        </p:nvSpPr>
        <p:spPr>
          <a:xfrm rot="10800000">
            <a:off x="7525398" y="3582519"/>
            <a:ext cx="846700" cy="663878"/>
          </a:xfrm>
          <a:prstGeom prst="rightArrow">
            <a:avLst/>
          </a:prstGeom>
          <a:solidFill>
            <a:srgbClr val="159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E98300"/>
              </a:solidFill>
            </a:endParaRPr>
          </a:p>
        </p:txBody>
      </p:sp>
    </p:spTree>
    <p:extLst>
      <p:ext uri="{BB962C8B-B14F-4D97-AF65-F5344CB8AC3E}">
        <p14:creationId xmlns:p14="http://schemas.microsoft.com/office/powerpoint/2010/main" val="2465742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C3CBABA-207F-4A2D-96BC-1A501DCE8ED1}"/>
              </a:ext>
            </a:extLst>
          </p:cNvPr>
          <p:cNvSpPr>
            <a:spLocks noGrp="1"/>
          </p:cNvSpPr>
          <p:nvPr>
            <p:ph idx="1"/>
          </p:nvPr>
        </p:nvSpPr>
        <p:spPr/>
        <p:txBody>
          <a:bodyPr/>
          <a:lstStyle/>
          <a:p>
            <a:pPr fontAlgn="base">
              <a:buFont typeface="+mj-lt"/>
              <a:buAutoNum type="arabicPeriod"/>
            </a:pPr>
            <a:r>
              <a:rPr lang="da-DK" dirty="0">
                <a:solidFill>
                  <a:srgbClr val="000000"/>
                </a:solidFill>
                <a:latin typeface="Lato Light" panose="020F0302020204030203" pitchFamily="34" charset="0"/>
              </a:rPr>
              <a:t> Investera i människorna (</a:t>
            </a:r>
            <a:r>
              <a:rPr lang="da-DK" dirty="0">
                <a:solidFill>
                  <a:srgbClr val="F2C41A"/>
                </a:solidFill>
                <a:latin typeface="Lato Light" panose="020F0302020204030203" pitchFamily="34" charset="0"/>
              </a:rPr>
              <a:t>people) </a:t>
            </a:r>
            <a:r>
              <a:rPr lang="da-DK" dirty="0">
                <a:solidFill>
                  <a:srgbClr val="000000"/>
                </a:solidFill>
                <a:latin typeface="Lato Light" panose="020F0302020204030203" pitchFamily="34" charset="0"/>
              </a:rPr>
              <a:t>som bygger våra städer </a:t>
            </a:r>
            <a:r>
              <a:rPr lang="en-US" dirty="0">
                <a:solidFill>
                  <a:srgbClr val="000000"/>
                </a:solidFill>
                <a:latin typeface="Lato Light" panose="020F0302020204030203" pitchFamily="34" charset="0"/>
              </a:rPr>
              <a:t>​</a:t>
            </a:r>
          </a:p>
          <a:p>
            <a:pPr fontAlgn="base">
              <a:buFont typeface="+mj-lt"/>
              <a:buAutoNum type="arabicPeriod"/>
            </a:pPr>
            <a:r>
              <a:rPr lang="da-DK" dirty="0">
                <a:solidFill>
                  <a:srgbClr val="000000"/>
                </a:solidFill>
                <a:latin typeface="Lato Light" panose="020F0302020204030203" pitchFamily="34" charset="0"/>
              </a:rPr>
              <a:t> Designa urbana platser (</a:t>
            </a:r>
            <a:r>
              <a:rPr lang="da-DK" dirty="0">
                <a:solidFill>
                  <a:srgbClr val="92D050"/>
                </a:solidFill>
                <a:latin typeface="Lato Light" panose="020F0302020204030203" pitchFamily="34" charset="0"/>
              </a:rPr>
              <a:t>places)</a:t>
            </a:r>
            <a:r>
              <a:rPr lang="da-DK" dirty="0">
                <a:solidFill>
                  <a:srgbClr val="000000"/>
                </a:solidFill>
                <a:latin typeface="Lato Light" panose="020F0302020204030203" pitchFamily="34" charset="0"/>
              </a:rPr>
              <a:t> som förbättrar hälsa och välbefinnande</a:t>
            </a:r>
            <a:r>
              <a:rPr lang="en-US" dirty="0">
                <a:solidFill>
                  <a:srgbClr val="000000"/>
                </a:solidFill>
                <a:latin typeface="Lato Light" panose="020F0302020204030203" pitchFamily="34" charset="0"/>
              </a:rPr>
              <a:t>​</a:t>
            </a:r>
          </a:p>
          <a:p>
            <a:pPr fontAlgn="base">
              <a:buFont typeface="+mj-lt"/>
              <a:buAutoNum type="arabicPeriod"/>
            </a:pPr>
            <a:r>
              <a:rPr lang="da-DK" dirty="0">
                <a:solidFill>
                  <a:srgbClr val="000000"/>
                </a:solidFill>
                <a:latin typeface="Lato Light" panose="020F0302020204030203" pitchFamily="34" charset="0"/>
              </a:rPr>
              <a:t> Främja ökad delaktighet (</a:t>
            </a:r>
            <a:r>
              <a:rPr lang="da-DK" dirty="0">
                <a:solidFill>
                  <a:srgbClr val="FF0000"/>
                </a:solidFill>
                <a:latin typeface="Lato Light" panose="020F0302020204030203" pitchFamily="34" charset="0"/>
              </a:rPr>
              <a:t>participation)</a:t>
            </a:r>
            <a:r>
              <a:rPr lang="da-DK" dirty="0">
                <a:solidFill>
                  <a:srgbClr val="000000"/>
                </a:solidFill>
                <a:latin typeface="Lato Light" panose="020F0302020204030203" pitchFamily="34" charset="0"/>
              </a:rPr>
              <a:t> och partnerskap för hälsa och välbefinnande </a:t>
            </a:r>
            <a:r>
              <a:rPr lang="en-US" dirty="0">
                <a:solidFill>
                  <a:srgbClr val="000000"/>
                </a:solidFill>
                <a:latin typeface="Lato Light" panose="020F0302020204030203" pitchFamily="34" charset="0"/>
              </a:rPr>
              <a:t>​</a:t>
            </a:r>
          </a:p>
          <a:p>
            <a:pPr fontAlgn="base">
              <a:buFont typeface="+mj-lt"/>
              <a:buAutoNum type="arabicPeriod"/>
            </a:pPr>
            <a:r>
              <a:rPr lang="da-DK" dirty="0">
                <a:solidFill>
                  <a:srgbClr val="000000"/>
                </a:solidFill>
                <a:latin typeface="Lato Light" panose="020F0302020204030203" pitchFamily="34" charset="0"/>
              </a:rPr>
              <a:t> Förbättra lokalt välstånd (</a:t>
            </a:r>
            <a:r>
              <a:rPr lang="da-DK" dirty="0">
                <a:solidFill>
                  <a:srgbClr val="C00000"/>
                </a:solidFill>
                <a:latin typeface="Lato Light" panose="020F0302020204030203" pitchFamily="34" charset="0"/>
              </a:rPr>
              <a:t>prosperity)</a:t>
            </a:r>
            <a:r>
              <a:rPr lang="da-DK" dirty="0">
                <a:solidFill>
                  <a:srgbClr val="000000"/>
                </a:solidFill>
                <a:latin typeface="Lato Light" panose="020F0302020204030203" pitchFamily="34" charset="0"/>
              </a:rPr>
              <a:t> och tillgänglighet   till gemensamma varor och service</a:t>
            </a:r>
            <a:r>
              <a:rPr lang="en-US" dirty="0">
                <a:solidFill>
                  <a:srgbClr val="000000"/>
                </a:solidFill>
                <a:latin typeface="Lato Light" panose="020F0302020204030203" pitchFamily="34" charset="0"/>
              </a:rPr>
              <a:t>​</a:t>
            </a:r>
          </a:p>
          <a:p>
            <a:pPr fontAlgn="base">
              <a:buFont typeface="+mj-lt"/>
              <a:buAutoNum type="arabicPeriod"/>
            </a:pPr>
            <a:r>
              <a:rPr lang="da-DK" dirty="0">
                <a:solidFill>
                  <a:srgbClr val="000000"/>
                </a:solidFill>
                <a:latin typeface="Lato Light" panose="020F0302020204030203" pitchFamily="34" charset="0"/>
              </a:rPr>
              <a:t> Främja fred (</a:t>
            </a:r>
            <a:r>
              <a:rPr lang="da-DK" dirty="0">
                <a:solidFill>
                  <a:srgbClr val="0070C0"/>
                </a:solidFill>
                <a:latin typeface="Lato Light" panose="020F0302020204030203" pitchFamily="34" charset="0"/>
              </a:rPr>
              <a:t>peace)</a:t>
            </a:r>
            <a:r>
              <a:rPr lang="da-DK" dirty="0">
                <a:solidFill>
                  <a:srgbClr val="000000"/>
                </a:solidFill>
                <a:latin typeface="Lato Light" panose="020F0302020204030203" pitchFamily="34" charset="0"/>
              </a:rPr>
              <a:t> och säkerhet genom inkluderande samhällen</a:t>
            </a:r>
            <a:r>
              <a:rPr lang="en-US" dirty="0">
                <a:solidFill>
                  <a:srgbClr val="000000"/>
                </a:solidFill>
                <a:latin typeface="Lato Light" panose="020F0302020204030203" pitchFamily="34" charset="0"/>
              </a:rPr>
              <a:t>​</a:t>
            </a:r>
          </a:p>
          <a:p>
            <a:pPr fontAlgn="base">
              <a:buFont typeface="+mj-lt"/>
              <a:buAutoNum type="arabicPeriod"/>
            </a:pPr>
            <a:r>
              <a:rPr lang="da-DK" dirty="0">
                <a:solidFill>
                  <a:srgbClr val="000000"/>
                </a:solidFill>
                <a:latin typeface="Lato Light" panose="020F0302020204030203" pitchFamily="34" charset="0"/>
              </a:rPr>
              <a:t> Skydda planeten (</a:t>
            </a:r>
            <a:r>
              <a:rPr lang="da-DK" dirty="0">
                <a:solidFill>
                  <a:srgbClr val="00B0F0"/>
                </a:solidFill>
                <a:latin typeface="Lato Light" panose="020F0302020204030203" pitchFamily="34" charset="0"/>
              </a:rPr>
              <a:t>planet)</a:t>
            </a:r>
            <a:r>
              <a:rPr lang="da-DK" dirty="0">
                <a:solidFill>
                  <a:srgbClr val="000000"/>
                </a:solidFill>
                <a:latin typeface="Lato Light" panose="020F0302020204030203" pitchFamily="34" charset="0"/>
              </a:rPr>
              <a:t> från nedbrytning, genom hållbar konsumtion och produktion </a:t>
            </a:r>
          </a:p>
          <a:p>
            <a:endParaRPr lang="sv-SE" dirty="0"/>
          </a:p>
        </p:txBody>
      </p:sp>
      <p:sp>
        <p:nvSpPr>
          <p:cNvPr id="3" name="Rubrik 2">
            <a:extLst>
              <a:ext uri="{FF2B5EF4-FFF2-40B4-BE49-F238E27FC236}">
                <a16:creationId xmlns:a16="http://schemas.microsoft.com/office/drawing/2014/main" id="{1F3D7FF8-81B4-4D7C-8FC1-E87D95620E2C}"/>
              </a:ext>
            </a:extLst>
          </p:cNvPr>
          <p:cNvSpPr>
            <a:spLocks noGrp="1"/>
          </p:cNvSpPr>
          <p:nvPr>
            <p:ph type="title"/>
          </p:nvPr>
        </p:nvSpPr>
        <p:spPr/>
        <p:txBody>
          <a:bodyPr/>
          <a:lstStyle/>
          <a:p>
            <a:r>
              <a:rPr lang="sv-SE" dirty="0"/>
              <a:t>6 centrala teman för Fas VII (6 P:s)</a:t>
            </a:r>
          </a:p>
        </p:txBody>
      </p:sp>
    </p:spTree>
    <p:extLst>
      <p:ext uri="{BB962C8B-B14F-4D97-AF65-F5344CB8AC3E}">
        <p14:creationId xmlns:p14="http://schemas.microsoft.com/office/powerpoint/2010/main" val="3418670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F17592A2-F949-4905-AB5F-950ED82A70A2}"/>
              </a:ext>
            </a:extLst>
          </p:cNvPr>
          <p:cNvSpPr>
            <a:spLocks noGrp="1"/>
          </p:cNvSpPr>
          <p:nvPr>
            <p:ph idx="1"/>
          </p:nvPr>
        </p:nvSpPr>
        <p:spPr>
          <a:xfrm>
            <a:off x="844959" y="2433962"/>
            <a:ext cx="5013581" cy="4298781"/>
          </a:xfrm>
        </p:spPr>
        <p:txBody>
          <a:bodyPr>
            <a:normAutofit/>
          </a:bodyPr>
          <a:lstStyle/>
          <a:p>
            <a:r>
              <a:rPr lang="sv-SE" sz="1800" dirty="0">
                <a:latin typeface="Lato Light" panose="020F0302020204030203" pitchFamily="34" charset="0"/>
              </a:rPr>
              <a:t>Politiskt engagemang </a:t>
            </a:r>
          </a:p>
          <a:p>
            <a:endParaRPr lang="sv-SE" sz="1800" dirty="0">
              <a:latin typeface="Lato Light" panose="020F0302020204030203" pitchFamily="34" charset="0"/>
            </a:endParaRPr>
          </a:p>
          <a:p>
            <a:r>
              <a:rPr lang="sv-SE" sz="1800" dirty="0">
                <a:latin typeface="Lato Light" panose="020F0302020204030203" pitchFamily="34" charset="0"/>
              </a:rPr>
              <a:t>Nationell nätverkskoordinator</a:t>
            </a:r>
          </a:p>
          <a:p>
            <a:pPr marL="0" indent="0">
              <a:buNone/>
            </a:pPr>
            <a:endParaRPr lang="sv-SE" sz="1800" dirty="0">
              <a:latin typeface="Lato Light" panose="020F0302020204030203" pitchFamily="34" charset="0"/>
            </a:endParaRPr>
          </a:p>
          <a:p>
            <a:r>
              <a:rPr lang="sv-SE" sz="1800" dirty="0">
                <a:latin typeface="Lato Light" panose="020F0302020204030203" pitchFamily="34" charset="0"/>
              </a:rPr>
              <a:t>Formell organisationsstruktur</a:t>
            </a:r>
          </a:p>
          <a:p>
            <a:endParaRPr lang="sv-SE" sz="1800" dirty="0">
              <a:latin typeface="Lato Light" panose="020F0302020204030203" pitchFamily="34" charset="0"/>
            </a:endParaRPr>
          </a:p>
          <a:p>
            <a:r>
              <a:rPr lang="sv-SE" sz="1800" dirty="0">
                <a:latin typeface="Lato Light" panose="020F0302020204030203" pitchFamily="34" charset="0"/>
              </a:rPr>
              <a:t>Vara icke vinstdrivande</a:t>
            </a:r>
          </a:p>
          <a:p>
            <a:endParaRPr lang="sv-SE" dirty="0">
              <a:latin typeface="Lato Light" panose="020F0302020204030203" pitchFamily="34" charset="0"/>
            </a:endParaRPr>
          </a:p>
          <a:p>
            <a:pPr marL="0" indent="0">
              <a:buNone/>
            </a:pPr>
            <a:endParaRPr lang="sv-SE" dirty="0"/>
          </a:p>
        </p:txBody>
      </p:sp>
      <p:sp>
        <p:nvSpPr>
          <p:cNvPr id="5" name="Rubrik 4">
            <a:extLst>
              <a:ext uri="{FF2B5EF4-FFF2-40B4-BE49-F238E27FC236}">
                <a16:creationId xmlns:a16="http://schemas.microsoft.com/office/drawing/2014/main" id="{F3572834-1C6B-4DA7-9B67-348EEA7AA3FC}"/>
              </a:ext>
            </a:extLst>
          </p:cNvPr>
          <p:cNvSpPr>
            <a:spLocks noGrp="1"/>
          </p:cNvSpPr>
          <p:nvPr>
            <p:ph type="title"/>
          </p:nvPr>
        </p:nvSpPr>
        <p:spPr/>
        <p:txBody>
          <a:bodyPr>
            <a:normAutofit/>
          </a:bodyPr>
          <a:lstStyle/>
          <a:p>
            <a:r>
              <a:rPr lang="sv-SE" sz="3200" dirty="0">
                <a:latin typeface="Lato" panose="020F0502020204030203" pitchFamily="34" charset="0"/>
              </a:rPr>
              <a:t>WHO:s kriterier för nationella nätverk</a:t>
            </a:r>
          </a:p>
        </p:txBody>
      </p:sp>
      <p:sp>
        <p:nvSpPr>
          <p:cNvPr id="7" name="Platshållare för innehåll 5">
            <a:extLst>
              <a:ext uri="{FF2B5EF4-FFF2-40B4-BE49-F238E27FC236}">
                <a16:creationId xmlns:a16="http://schemas.microsoft.com/office/drawing/2014/main" id="{0E152909-33CA-429B-B159-F369D932B784}"/>
              </a:ext>
            </a:extLst>
          </p:cNvPr>
          <p:cNvSpPr txBox="1">
            <a:spLocks/>
          </p:cNvSpPr>
          <p:nvPr/>
        </p:nvSpPr>
        <p:spPr>
          <a:xfrm>
            <a:off x="6096000" y="2060118"/>
            <a:ext cx="5013581" cy="4053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extLst>
                    <a:ext uri="{96DAC541-7B7A-43D3-8B79-37D633B846F1}">
                      <asvg:svgBlip xmlns:asvg="http://schemas.microsoft.com/office/drawing/2016/SVG/main" r:embed="rId3"/>
                    </a:ext>
                  </a:extLst>
                </a:blip>
              </a:buBlip>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2">
                  <a:extLst>
                    <a:ext uri="{96DAC541-7B7A-43D3-8B79-37D633B846F1}">
                      <asvg:svgBlip xmlns:asvg="http://schemas.microsoft.com/office/drawing/2016/SVG/main" r:embed="rId3"/>
                    </a:ext>
                  </a:extLst>
                </a:blip>
              </a:buBlip>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Tx/>
              <a:buBlip>
                <a:blip r:embed="rId2">
                  <a:extLst>
                    <a:ext uri="{96DAC541-7B7A-43D3-8B79-37D633B846F1}">
                      <asvg:svgBlip xmlns:asvg="http://schemas.microsoft.com/office/drawing/2016/SVG/main" r:embed="rId3"/>
                    </a:ext>
                  </a:extLst>
                </a:blip>
              </a:buBlip>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800" dirty="0">
              <a:latin typeface="Lato Light" panose="020F0302020204030203" pitchFamily="34" charset="0"/>
            </a:endParaRPr>
          </a:p>
          <a:p>
            <a:r>
              <a:rPr lang="sv-SE" sz="1800" dirty="0">
                <a:latin typeface="Lato Light" panose="020F0302020204030203" pitchFamily="34" charset="0"/>
              </a:rPr>
              <a:t>Ha en styrelse med politisk representation</a:t>
            </a:r>
          </a:p>
          <a:p>
            <a:endParaRPr lang="sv-SE" sz="1800" dirty="0">
              <a:latin typeface="Lato Light" panose="020F0302020204030203" pitchFamily="34" charset="0"/>
            </a:endParaRPr>
          </a:p>
          <a:p>
            <a:r>
              <a:rPr lang="sv-SE" sz="1800" dirty="0">
                <a:latin typeface="Lato Light" panose="020F0302020204030203" pitchFamily="34" charset="0"/>
              </a:rPr>
              <a:t>Ha en årlig aktivitetsplan </a:t>
            </a:r>
          </a:p>
          <a:p>
            <a:endParaRPr lang="sv-SE" sz="1800" dirty="0">
              <a:latin typeface="Lato Light" panose="020F0302020204030203" pitchFamily="34" charset="0"/>
            </a:endParaRPr>
          </a:p>
          <a:p>
            <a:r>
              <a:rPr lang="sv-SE" sz="1800" dirty="0">
                <a:latin typeface="Lato Light" panose="020F0302020204030203" pitchFamily="34" charset="0"/>
              </a:rPr>
              <a:t>Delta på årliga internationella träffar </a:t>
            </a:r>
          </a:p>
          <a:p>
            <a:endParaRPr lang="sv-SE" dirty="0"/>
          </a:p>
        </p:txBody>
      </p:sp>
    </p:spTree>
    <p:extLst>
      <p:ext uri="{BB962C8B-B14F-4D97-AF65-F5344CB8AC3E}">
        <p14:creationId xmlns:p14="http://schemas.microsoft.com/office/powerpoint/2010/main" val="224157076"/>
      </p:ext>
    </p:extLst>
  </p:cSld>
  <p:clrMapOvr>
    <a:masterClrMapping/>
  </p:clrMapOvr>
</p:sld>
</file>

<file path=ppt/theme/theme1.xml><?xml version="1.0" encoding="utf-8"?>
<a:theme xmlns:a="http://schemas.openxmlformats.org/drawingml/2006/main" name="Office-tema">
  <a:themeElements>
    <a:clrScheme name="Anpassat 1">
      <a:dk1>
        <a:srgbClr val="000000"/>
      </a:dk1>
      <a:lt1>
        <a:srgbClr val="FFFFFF"/>
      </a:lt1>
      <a:dk2>
        <a:srgbClr val="44546A"/>
      </a:dk2>
      <a:lt2>
        <a:srgbClr val="E7E6E6"/>
      </a:lt2>
      <a:accent1>
        <a:srgbClr val="E98300"/>
      </a:accent1>
      <a:accent2>
        <a:srgbClr val="F392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ANGE Healthy Citites PowerPoint" id="{73A4473F-1459-4DA4-BF77-A4CE9FE3D90F}" vid="{6F4E0492-6E53-4A79-A73D-010F74BECCC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ORANGE Healthy Citites PowerPoint</Template>
  <TotalTime>1090</TotalTime>
  <Words>1003</Words>
  <Application>Microsoft Office PowerPoint</Application>
  <PresentationFormat>Bredbild</PresentationFormat>
  <Paragraphs>170</Paragraphs>
  <Slides>22</Slides>
  <Notes>2</Notes>
  <HiddenSlides>0</HiddenSlides>
  <MMClips>0</MMClips>
  <ScaleCrop>false</ScaleCrop>
  <HeadingPairs>
    <vt:vector size="8" baseType="variant">
      <vt:variant>
        <vt:lpstr>Använt teckensnitt</vt:lpstr>
      </vt:variant>
      <vt:variant>
        <vt:i4>4</vt:i4>
      </vt:variant>
      <vt:variant>
        <vt:lpstr>Tema</vt:lpstr>
      </vt:variant>
      <vt:variant>
        <vt:i4>1</vt:i4>
      </vt:variant>
      <vt:variant>
        <vt:lpstr>Serverprogram för OLE-inbäddning</vt:lpstr>
      </vt:variant>
      <vt:variant>
        <vt:i4>1</vt:i4>
      </vt:variant>
      <vt:variant>
        <vt:lpstr>Bildrubriker</vt:lpstr>
      </vt:variant>
      <vt:variant>
        <vt:i4>22</vt:i4>
      </vt:variant>
    </vt:vector>
  </HeadingPairs>
  <TitlesOfParts>
    <vt:vector size="28" baseType="lpstr">
      <vt:lpstr>Arial</vt:lpstr>
      <vt:lpstr>Calibri</vt:lpstr>
      <vt:lpstr>Lato</vt:lpstr>
      <vt:lpstr>Lato Light</vt:lpstr>
      <vt:lpstr>Office-tema</vt:lpstr>
      <vt:lpstr>Acrobat Document</vt:lpstr>
      <vt:lpstr>PowerPoint-presentation</vt:lpstr>
      <vt:lpstr>WHO:s Healthy Cities nätverk </vt:lpstr>
      <vt:lpstr>Övergripande mål </vt:lpstr>
      <vt:lpstr>Arbete i faser</vt:lpstr>
      <vt:lpstr>WHO:s koppling till de globala målen  Hälsa som resultat, bestämningsfaktor och möjliggörare för att nå målen</vt:lpstr>
      <vt:lpstr>Övergripande mål för Fas VII</vt:lpstr>
      <vt:lpstr>WHO:s Healthy Cities strategiska teman</vt:lpstr>
      <vt:lpstr>6 centrala teman för Fas VII (6 P:s)</vt:lpstr>
      <vt:lpstr>WHO:s kriterier för nationella nätverk</vt:lpstr>
      <vt:lpstr>Ackrediterad medlem</vt:lpstr>
      <vt:lpstr>Svenska Healthy Cities-nätverket</vt:lpstr>
      <vt:lpstr>Styrelsen</vt:lpstr>
      <vt:lpstr>Koppling till det internationella arbetet</vt:lpstr>
      <vt:lpstr>Medlemskap i svenska Healthy Cities nätverket</vt:lpstr>
      <vt:lpstr>Vad gör vi i det nationella nätverket?</vt:lpstr>
      <vt:lpstr>Arbetsformer</vt:lpstr>
      <vt:lpstr>Temagrupp: Hälsofrämjande samhällsplanering </vt:lpstr>
      <vt:lpstr>PowerPoint-presentation</vt:lpstr>
      <vt:lpstr>Varför vara medlem?</vt:lpstr>
      <vt:lpstr>Citat från medlemmarna</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Nationella Healthy Cities-nätverket</dc:title>
  <dc:creator>Clara Bengtsson</dc:creator>
  <cp:lastModifiedBy>Johanna Linnarsson</cp:lastModifiedBy>
  <cp:revision>80</cp:revision>
  <dcterms:created xsi:type="dcterms:W3CDTF">2021-03-10T11:44:28Z</dcterms:created>
  <dcterms:modified xsi:type="dcterms:W3CDTF">2022-11-18T07:46:00Z</dcterms:modified>
</cp:coreProperties>
</file>